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9" r:id="rId2"/>
    <p:sldId id="265" r:id="rId3"/>
    <p:sldId id="395" r:id="rId4"/>
    <p:sldId id="397" r:id="rId5"/>
    <p:sldId id="398" r:id="rId6"/>
    <p:sldId id="396" r:id="rId7"/>
    <p:sldId id="400" r:id="rId8"/>
    <p:sldId id="401" r:id="rId9"/>
    <p:sldId id="274" r:id="rId10"/>
    <p:sldId id="408" r:id="rId11"/>
    <p:sldId id="275" r:id="rId12"/>
    <p:sldId id="268" r:id="rId13"/>
    <p:sldId id="405" r:id="rId14"/>
    <p:sldId id="266" r:id="rId15"/>
    <p:sldId id="406" r:id="rId16"/>
    <p:sldId id="279" r:id="rId17"/>
    <p:sldId id="307" r:id="rId18"/>
    <p:sldId id="287" r:id="rId19"/>
    <p:sldId id="407" r:id="rId20"/>
    <p:sldId id="285" r:id="rId21"/>
    <p:sldId id="292" r:id="rId22"/>
    <p:sldId id="302" r:id="rId23"/>
    <p:sldId id="409" r:id="rId24"/>
    <p:sldId id="305" r:id="rId25"/>
    <p:sldId id="297" r:id="rId26"/>
    <p:sldId id="304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L1OIJlGHycob0MAbVy5IA==" hashData="yLInZL2oWg4B5EbbnHrderPnRbCymsGqbsXOIsie5qeQ1UIyPOSeJr/jrqgbS0ObYc9xkF1epiqmzBGndCp6J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AD3"/>
    <a:srgbClr val="EAFF93"/>
    <a:srgbClr val="EEFF76"/>
    <a:srgbClr val="E0EFFF"/>
    <a:srgbClr val="649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8" autoAdjust="0"/>
    <p:restoredTop sz="94953"/>
  </p:normalViewPr>
  <p:slideViewPr>
    <p:cSldViewPr snapToGrid="0" showGuides="1">
      <p:cViewPr varScale="1">
        <p:scale>
          <a:sx n="86" d="100"/>
          <a:sy n="86" d="100"/>
        </p:scale>
        <p:origin x="4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08422-0BD3-0744-AAA2-64B26318857C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F2F58-823E-F747-9C5D-1D07A1CE01A7}">
      <dgm:prSet phldrT="[Text]"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b="1" u="none" dirty="0">
              <a:solidFill>
                <a:srgbClr val="EAFF93"/>
              </a:solidFill>
            </a:rPr>
            <a:t>$225 </a:t>
          </a:r>
          <a:r>
            <a:rPr lang="en-US" sz="2000" b="1" u="none" dirty="0">
              <a:solidFill>
                <a:srgbClr val="EAFF93"/>
              </a:solidFill>
            </a:rPr>
            <a:t>*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200" b="1" i="0" u="none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rPr>
            <a:t>monthly</a:t>
          </a:r>
        </a:p>
      </dgm:t>
    </dgm:pt>
    <dgm:pt modelId="{03816F8D-D54F-5644-A8C9-D709F05A5FA8}" type="parTrans" cxnId="{4B85B156-C046-BB41-A56D-1E2DBEBDE76C}">
      <dgm:prSet/>
      <dgm:spPr/>
      <dgm:t>
        <a:bodyPr/>
        <a:lstStyle/>
        <a:p>
          <a:endParaRPr lang="en-US"/>
        </a:p>
      </dgm:t>
    </dgm:pt>
    <dgm:pt modelId="{8CFAFC53-BE4D-3C47-A2EA-A3B4AF148C5B}" type="sibTrans" cxnId="{4B85B156-C046-BB41-A56D-1E2DBEBDE76C}">
      <dgm:prSet/>
      <dgm:spPr/>
      <dgm:t>
        <a:bodyPr/>
        <a:lstStyle/>
        <a:p>
          <a:endParaRPr lang="en-US"/>
        </a:p>
      </dgm:t>
    </dgm:pt>
    <dgm:pt modelId="{7CD48090-47D5-4F44-A179-23D14F713928}">
      <dgm:prSet phldrT="[Text]" custT="1"/>
      <dgm:spPr>
        <a:solidFill>
          <a:srgbClr val="C00000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Personal Producer</a:t>
          </a:r>
          <a:r>
            <a:rPr lang="en-US" sz="2800" b="1" dirty="0">
              <a:solidFill>
                <a:srgbClr val="EAFF93"/>
              </a:solidFill>
            </a:rPr>
            <a:t>$50 </a:t>
          </a:r>
          <a:r>
            <a:rPr lang="en-US" sz="2000" b="1" dirty="0">
              <a:solidFill>
                <a:srgbClr val="EAFF93"/>
              </a:solidFill>
            </a:rPr>
            <a:t>*</a:t>
          </a:r>
        </a:p>
      </dgm:t>
    </dgm:pt>
    <dgm:pt modelId="{E08666F6-6888-9C4C-8B28-0B45F51D7719}" type="parTrans" cxnId="{DB021FF8-8F4B-F941-A820-CA84A12A71EC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FDF8190-CC58-0B45-9D04-FEF98C618BF6}" type="sibTrans" cxnId="{DB021FF8-8F4B-F941-A820-CA84A12A71EC}">
      <dgm:prSet/>
      <dgm:spPr/>
      <dgm:t>
        <a:bodyPr/>
        <a:lstStyle/>
        <a:p>
          <a:endParaRPr lang="en-US"/>
        </a:p>
      </dgm:t>
    </dgm:pt>
    <dgm:pt modelId="{3517C4A0-9C2E-A640-A9BB-EFB18BCD0470}">
      <dgm:prSet phldrT="[Text]" custT="1"/>
      <dgm:spPr>
        <a:solidFill>
          <a:srgbClr val="C00000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Exec. Director </a:t>
          </a:r>
          <a:r>
            <a:rPr lang="en-US" sz="2800" b="1" dirty="0">
              <a:solidFill>
                <a:srgbClr val="EAFF93"/>
              </a:solidFill>
            </a:rPr>
            <a:t>$70 </a:t>
          </a:r>
          <a:r>
            <a:rPr lang="en-US" sz="2000" b="1" dirty="0">
              <a:solidFill>
                <a:srgbClr val="EAFF93"/>
              </a:solidFill>
            </a:rPr>
            <a:t>*</a:t>
          </a:r>
        </a:p>
      </dgm:t>
    </dgm:pt>
    <dgm:pt modelId="{492C096C-933D-1F4E-BD05-75485F126458}" type="parTrans" cxnId="{986719AF-195D-024F-89BF-7613CF9E6482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89A57D4-5BC0-3B42-B99D-0AB306044A3B}" type="sibTrans" cxnId="{986719AF-195D-024F-89BF-7613CF9E6482}">
      <dgm:prSet/>
      <dgm:spPr/>
      <dgm:t>
        <a:bodyPr/>
        <a:lstStyle/>
        <a:p>
          <a:endParaRPr lang="en-US"/>
        </a:p>
      </dgm:t>
    </dgm:pt>
    <dgm:pt modelId="{A6B5E9D1-C04D-344F-BDD7-817B5E800114}">
      <dgm:prSet phldrT="[Text]" custT="1"/>
      <dgm:spPr>
        <a:solidFill>
          <a:srgbClr val="C00000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Mg. Exec. Director </a:t>
          </a:r>
          <a:r>
            <a:rPr lang="en-US" sz="2800" b="1" dirty="0">
              <a:solidFill>
                <a:srgbClr val="EAFF93"/>
              </a:solidFill>
            </a:rPr>
            <a:t>$35 </a:t>
          </a:r>
          <a:r>
            <a:rPr lang="en-US" sz="2000" b="1" dirty="0">
              <a:solidFill>
                <a:srgbClr val="EAFF93"/>
              </a:solidFill>
            </a:rPr>
            <a:t>*</a:t>
          </a:r>
        </a:p>
      </dgm:t>
    </dgm:pt>
    <dgm:pt modelId="{1493338F-548A-1F4E-ACDD-05B6428FA9F5}" type="parTrans" cxnId="{7919C850-A202-8345-AAAF-EBE68FC1FC1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F96BE922-3D2B-4F45-BD6C-9641A0D9F263}" type="sibTrans" cxnId="{7919C850-A202-8345-AAAF-EBE68FC1FC1A}">
      <dgm:prSet/>
      <dgm:spPr/>
      <dgm:t>
        <a:bodyPr/>
        <a:lstStyle/>
        <a:p>
          <a:endParaRPr lang="en-US"/>
        </a:p>
      </dgm:t>
    </dgm:pt>
    <dgm:pt modelId="{232E461A-368D-4E4D-A2B5-CBED3DCB01F4}">
      <dgm:prSet phldrT="[Text]" custT="1"/>
      <dgm:spPr>
        <a:solidFill>
          <a:srgbClr val="C00000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Sr. Exec. Director </a:t>
          </a:r>
          <a:r>
            <a:rPr lang="en-US" sz="2800" b="1" dirty="0">
              <a:solidFill>
                <a:srgbClr val="EAFF93"/>
              </a:solidFill>
            </a:rPr>
            <a:t>$40 </a:t>
          </a:r>
          <a:r>
            <a:rPr lang="en-US" sz="2000" b="1" dirty="0">
              <a:solidFill>
                <a:srgbClr val="EAFF93"/>
              </a:solidFill>
            </a:rPr>
            <a:t>*</a:t>
          </a:r>
        </a:p>
      </dgm:t>
    </dgm:pt>
    <dgm:pt modelId="{B084DF3A-8470-E94B-BCEE-772F151C4017}" type="parTrans" cxnId="{79DC5671-B5E3-FA45-9308-49642D550876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BEE3D33-2F52-F541-A233-F11D55342030}" type="sibTrans" cxnId="{79DC5671-B5E3-FA45-9308-49642D550876}">
      <dgm:prSet/>
      <dgm:spPr/>
      <dgm:t>
        <a:bodyPr/>
        <a:lstStyle/>
        <a:p>
          <a:endParaRPr lang="en-US"/>
        </a:p>
      </dgm:t>
    </dgm:pt>
    <dgm:pt modelId="{8D513EC4-3EA2-DF40-8194-7E7F3E7E657C}">
      <dgm:prSet custT="1"/>
      <dgm:spPr>
        <a:solidFill>
          <a:srgbClr val="C00000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Partner </a:t>
          </a:r>
          <a:r>
            <a:rPr lang="en-US" sz="2800" b="1" dirty="0">
              <a:solidFill>
                <a:srgbClr val="EAFF93"/>
              </a:solidFill>
            </a:rPr>
            <a:t>$30 </a:t>
          </a:r>
          <a:r>
            <a:rPr lang="en-US" sz="2000" b="1" dirty="0">
              <a:solidFill>
                <a:srgbClr val="EAFF93"/>
              </a:solidFill>
            </a:rPr>
            <a:t>*</a:t>
          </a:r>
        </a:p>
      </dgm:t>
    </dgm:pt>
    <dgm:pt modelId="{83A4BA94-E928-7545-9B90-B09C4C89E1FB}" type="parTrans" cxnId="{BB346BE1-C0A8-8444-9AC5-09B0C589841D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80A8477-9AE8-624E-BA9E-1FBAAE511717}" type="sibTrans" cxnId="{BB346BE1-C0A8-8444-9AC5-09B0C589841D}">
      <dgm:prSet/>
      <dgm:spPr/>
      <dgm:t>
        <a:bodyPr/>
        <a:lstStyle/>
        <a:p>
          <a:endParaRPr lang="en-US"/>
        </a:p>
      </dgm:t>
    </dgm:pt>
    <dgm:pt modelId="{5CFF75E2-F0D5-864D-B387-B50A4FC05525}" type="pres">
      <dgm:prSet presAssocID="{9EA08422-0BD3-0744-AAA2-64B263188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29150EF-B5AE-9347-9BD0-AD88051AC930}" type="pres">
      <dgm:prSet presAssocID="{A97F2F58-823E-F747-9C5D-1D07A1CE01A7}" presName="centerShape" presStyleLbl="node0" presStyleIdx="0" presStyleCnt="1" custScaleX="128715" custScaleY="120404" custLinFactNeighborY="-2286"/>
      <dgm:spPr/>
    </dgm:pt>
    <dgm:pt modelId="{1CE3DFDB-0937-6D41-A7D5-150212719F4A}" type="pres">
      <dgm:prSet presAssocID="{E08666F6-6888-9C4C-8B28-0B45F51D7719}" presName="parTrans" presStyleLbl="sibTrans2D1" presStyleIdx="0" presStyleCnt="5"/>
      <dgm:spPr/>
    </dgm:pt>
    <dgm:pt modelId="{7E012F25-77F0-4B4F-830A-F8C672373212}" type="pres">
      <dgm:prSet presAssocID="{E08666F6-6888-9C4C-8B28-0B45F51D7719}" presName="connectorText" presStyleLbl="sibTrans2D1" presStyleIdx="0" presStyleCnt="5"/>
      <dgm:spPr/>
    </dgm:pt>
    <dgm:pt modelId="{5F884480-270E-C74A-B138-3B6980D3EBF8}" type="pres">
      <dgm:prSet presAssocID="{7CD48090-47D5-4F44-A179-23D14F713928}" presName="node" presStyleLbl="node1" presStyleIdx="0" presStyleCnt="5" custScaleX="116997" custScaleY="107127" custRadScaleRad="97246" custRadScaleInc="-342">
        <dgm:presLayoutVars>
          <dgm:bulletEnabled val="1"/>
        </dgm:presLayoutVars>
      </dgm:prSet>
      <dgm:spPr/>
    </dgm:pt>
    <dgm:pt modelId="{07B2E34D-3D84-0542-8000-4028B557DDAA}" type="pres">
      <dgm:prSet presAssocID="{492C096C-933D-1F4E-BD05-75485F126458}" presName="parTrans" presStyleLbl="sibTrans2D1" presStyleIdx="1" presStyleCnt="5"/>
      <dgm:spPr/>
    </dgm:pt>
    <dgm:pt modelId="{503D946F-5849-0C49-94E6-2AD8913EC605}" type="pres">
      <dgm:prSet presAssocID="{492C096C-933D-1F4E-BD05-75485F126458}" presName="connectorText" presStyleLbl="sibTrans2D1" presStyleIdx="1" presStyleCnt="5"/>
      <dgm:spPr/>
    </dgm:pt>
    <dgm:pt modelId="{96CA311A-ADF3-F54F-9616-D4041E04944B}" type="pres">
      <dgm:prSet presAssocID="{3517C4A0-9C2E-A640-A9BB-EFB18BCD0470}" presName="node" presStyleLbl="node1" presStyleIdx="1" presStyleCnt="5" custScaleX="118782" custScaleY="108126" custRadScaleRad="103863" custRadScaleInc="14831">
        <dgm:presLayoutVars>
          <dgm:bulletEnabled val="1"/>
        </dgm:presLayoutVars>
      </dgm:prSet>
      <dgm:spPr/>
    </dgm:pt>
    <dgm:pt modelId="{5E84FF33-9F72-054F-A09B-628565AAE374}" type="pres">
      <dgm:prSet presAssocID="{1493338F-548A-1F4E-ACDD-05B6428FA9F5}" presName="parTrans" presStyleLbl="sibTrans2D1" presStyleIdx="2" presStyleCnt="5"/>
      <dgm:spPr/>
    </dgm:pt>
    <dgm:pt modelId="{99394C57-D358-EC4E-A652-A957CAA41EC7}" type="pres">
      <dgm:prSet presAssocID="{1493338F-548A-1F4E-ACDD-05B6428FA9F5}" presName="connectorText" presStyleLbl="sibTrans2D1" presStyleIdx="2" presStyleCnt="5"/>
      <dgm:spPr/>
    </dgm:pt>
    <dgm:pt modelId="{C397B2D5-17DE-EF44-8019-D00677AC5FDC}" type="pres">
      <dgm:prSet presAssocID="{A6B5E9D1-C04D-344F-BDD7-817B5E800114}" presName="node" presStyleLbl="node1" presStyleIdx="2" presStyleCnt="5" custScaleX="120173" custScaleY="108883" custRadScaleRad="100042" custRadScaleInc="217446">
        <dgm:presLayoutVars>
          <dgm:bulletEnabled val="1"/>
        </dgm:presLayoutVars>
      </dgm:prSet>
      <dgm:spPr/>
    </dgm:pt>
    <dgm:pt modelId="{B2C82C50-A9C4-6D4C-9168-2C0EC00D9BFB}" type="pres">
      <dgm:prSet presAssocID="{B084DF3A-8470-E94B-BCEE-772F151C4017}" presName="parTrans" presStyleLbl="sibTrans2D1" presStyleIdx="3" presStyleCnt="5"/>
      <dgm:spPr/>
    </dgm:pt>
    <dgm:pt modelId="{A1719BF4-90C7-D247-8747-B799AD236578}" type="pres">
      <dgm:prSet presAssocID="{B084DF3A-8470-E94B-BCEE-772F151C4017}" presName="connectorText" presStyleLbl="sibTrans2D1" presStyleIdx="3" presStyleCnt="5"/>
      <dgm:spPr/>
    </dgm:pt>
    <dgm:pt modelId="{0CBB8B16-0FE0-3745-A73D-957E715E916E}" type="pres">
      <dgm:prSet presAssocID="{232E461A-368D-4E4D-A2B5-CBED3DCB01F4}" presName="node" presStyleLbl="node1" presStyleIdx="3" presStyleCnt="5" custScaleX="118091" custScaleY="103912" custRadScaleRad="98783" custRadScaleInc="-204879">
        <dgm:presLayoutVars>
          <dgm:bulletEnabled val="1"/>
        </dgm:presLayoutVars>
      </dgm:prSet>
      <dgm:spPr/>
    </dgm:pt>
    <dgm:pt modelId="{F6154396-F98A-B440-940F-B1A644BD802D}" type="pres">
      <dgm:prSet presAssocID="{83A4BA94-E928-7545-9B90-B09C4C89E1FB}" presName="parTrans" presStyleLbl="sibTrans2D1" presStyleIdx="4" presStyleCnt="5"/>
      <dgm:spPr/>
    </dgm:pt>
    <dgm:pt modelId="{439192A7-C3BF-CC43-B6F9-C2DA61A6BC59}" type="pres">
      <dgm:prSet presAssocID="{83A4BA94-E928-7545-9B90-B09C4C89E1FB}" presName="connectorText" presStyleLbl="sibTrans2D1" presStyleIdx="4" presStyleCnt="5"/>
      <dgm:spPr/>
    </dgm:pt>
    <dgm:pt modelId="{2B369D4F-7AEB-A245-B7A0-0142DD9CF0D2}" type="pres">
      <dgm:prSet presAssocID="{8D513EC4-3EA2-DF40-8194-7E7F3E7E657C}" presName="node" presStyleLbl="node1" presStyleIdx="4" presStyleCnt="5" custScaleX="114857" custScaleY="106319" custRadScaleRad="101925" custRadScaleInc="-7327">
        <dgm:presLayoutVars>
          <dgm:bulletEnabled val="1"/>
        </dgm:presLayoutVars>
      </dgm:prSet>
      <dgm:spPr/>
    </dgm:pt>
  </dgm:ptLst>
  <dgm:cxnLst>
    <dgm:cxn modelId="{9819F107-600F-F44E-ABEA-BA7170484142}" type="presOf" srcId="{3517C4A0-9C2E-A640-A9BB-EFB18BCD0470}" destId="{96CA311A-ADF3-F54F-9616-D4041E04944B}" srcOrd="0" destOrd="0" presId="urn:microsoft.com/office/officeart/2005/8/layout/radial5"/>
    <dgm:cxn modelId="{E6F96D15-7E08-134F-8B66-64F930C55DBA}" type="presOf" srcId="{7CD48090-47D5-4F44-A179-23D14F713928}" destId="{5F884480-270E-C74A-B138-3B6980D3EBF8}" srcOrd="0" destOrd="0" presId="urn:microsoft.com/office/officeart/2005/8/layout/radial5"/>
    <dgm:cxn modelId="{9BCF6331-E7B7-2445-B71A-2B96F7C62B63}" type="presOf" srcId="{492C096C-933D-1F4E-BD05-75485F126458}" destId="{07B2E34D-3D84-0542-8000-4028B557DDAA}" srcOrd="0" destOrd="0" presId="urn:microsoft.com/office/officeart/2005/8/layout/radial5"/>
    <dgm:cxn modelId="{4EAA7D36-7C64-274B-A5B0-C34673DF77FD}" type="presOf" srcId="{B084DF3A-8470-E94B-BCEE-772F151C4017}" destId="{A1719BF4-90C7-D247-8747-B799AD236578}" srcOrd="1" destOrd="0" presId="urn:microsoft.com/office/officeart/2005/8/layout/radial5"/>
    <dgm:cxn modelId="{ED538F37-D3E4-D044-ADC3-EA6E675512EC}" type="presOf" srcId="{9EA08422-0BD3-0744-AAA2-64B26318857C}" destId="{5CFF75E2-F0D5-864D-B387-B50A4FC05525}" srcOrd="0" destOrd="0" presId="urn:microsoft.com/office/officeart/2005/8/layout/radial5"/>
    <dgm:cxn modelId="{7919C850-A202-8345-AAAF-EBE68FC1FC1A}" srcId="{A97F2F58-823E-F747-9C5D-1D07A1CE01A7}" destId="{A6B5E9D1-C04D-344F-BDD7-817B5E800114}" srcOrd="2" destOrd="0" parTransId="{1493338F-548A-1F4E-ACDD-05B6428FA9F5}" sibTransId="{F96BE922-3D2B-4F45-BD6C-9641A0D9F263}"/>
    <dgm:cxn modelId="{4B85B156-C046-BB41-A56D-1E2DBEBDE76C}" srcId="{9EA08422-0BD3-0744-AAA2-64B26318857C}" destId="{A97F2F58-823E-F747-9C5D-1D07A1CE01A7}" srcOrd="0" destOrd="0" parTransId="{03816F8D-D54F-5644-A8C9-D709F05A5FA8}" sibTransId="{8CFAFC53-BE4D-3C47-A2EA-A3B4AF148C5B}"/>
    <dgm:cxn modelId="{7FEEC75C-47CC-3042-8DD7-3C1FDE8C1BC5}" type="presOf" srcId="{A97F2F58-823E-F747-9C5D-1D07A1CE01A7}" destId="{029150EF-B5AE-9347-9BD0-AD88051AC930}" srcOrd="0" destOrd="0" presId="urn:microsoft.com/office/officeart/2005/8/layout/radial5"/>
    <dgm:cxn modelId="{0C2F3265-FD02-BB48-B196-04436B79F65C}" type="presOf" srcId="{A6B5E9D1-C04D-344F-BDD7-817B5E800114}" destId="{C397B2D5-17DE-EF44-8019-D00677AC5FDC}" srcOrd="0" destOrd="0" presId="urn:microsoft.com/office/officeart/2005/8/layout/radial5"/>
    <dgm:cxn modelId="{17D3716E-A840-CC40-B08C-4DE1D50D068E}" type="presOf" srcId="{E08666F6-6888-9C4C-8B28-0B45F51D7719}" destId="{1CE3DFDB-0937-6D41-A7D5-150212719F4A}" srcOrd="0" destOrd="0" presId="urn:microsoft.com/office/officeart/2005/8/layout/radial5"/>
    <dgm:cxn modelId="{79DC5671-B5E3-FA45-9308-49642D550876}" srcId="{A97F2F58-823E-F747-9C5D-1D07A1CE01A7}" destId="{232E461A-368D-4E4D-A2B5-CBED3DCB01F4}" srcOrd="3" destOrd="0" parTransId="{B084DF3A-8470-E94B-BCEE-772F151C4017}" sibTransId="{1BEE3D33-2F52-F541-A233-F11D55342030}"/>
    <dgm:cxn modelId="{40A8D981-0140-1842-A3BD-BF6B45A578B4}" type="presOf" srcId="{83A4BA94-E928-7545-9B90-B09C4C89E1FB}" destId="{439192A7-C3BF-CC43-B6F9-C2DA61A6BC59}" srcOrd="1" destOrd="0" presId="urn:microsoft.com/office/officeart/2005/8/layout/radial5"/>
    <dgm:cxn modelId="{C248F197-E77A-1F47-A7BB-72E0CFD48AAC}" type="presOf" srcId="{B084DF3A-8470-E94B-BCEE-772F151C4017}" destId="{B2C82C50-A9C4-6D4C-9168-2C0EC00D9BFB}" srcOrd="0" destOrd="0" presId="urn:microsoft.com/office/officeart/2005/8/layout/radial5"/>
    <dgm:cxn modelId="{153E7A9F-A6BD-BD49-8E14-CFA4B322DC42}" type="presOf" srcId="{232E461A-368D-4E4D-A2B5-CBED3DCB01F4}" destId="{0CBB8B16-0FE0-3745-A73D-957E715E916E}" srcOrd="0" destOrd="0" presId="urn:microsoft.com/office/officeart/2005/8/layout/radial5"/>
    <dgm:cxn modelId="{B2D3D1A3-FCD5-754F-8F53-62948D4BEC82}" type="presOf" srcId="{8D513EC4-3EA2-DF40-8194-7E7F3E7E657C}" destId="{2B369D4F-7AEB-A245-B7A0-0142DD9CF0D2}" srcOrd="0" destOrd="0" presId="urn:microsoft.com/office/officeart/2005/8/layout/radial5"/>
    <dgm:cxn modelId="{986719AF-195D-024F-89BF-7613CF9E6482}" srcId="{A97F2F58-823E-F747-9C5D-1D07A1CE01A7}" destId="{3517C4A0-9C2E-A640-A9BB-EFB18BCD0470}" srcOrd="1" destOrd="0" parTransId="{492C096C-933D-1F4E-BD05-75485F126458}" sibTransId="{489A57D4-5BC0-3B42-B99D-0AB306044A3B}"/>
    <dgm:cxn modelId="{0F4FEDB5-3D6A-1640-9827-3D8B272FB4D6}" type="presOf" srcId="{1493338F-548A-1F4E-ACDD-05B6428FA9F5}" destId="{5E84FF33-9F72-054F-A09B-628565AAE374}" srcOrd="0" destOrd="0" presId="urn:microsoft.com/office/officeart/2005/8/layout/radial5"/>
    <dgm:cxn modelId="{3292ECDE-AE6A-FC44-AB68-E02D61AC76E2}" type="presOf" srcId="{492C096C-933D-1F4E-BD05-75485F126458}" destId="{503D946F-5849-0C49-94E6-2AD8913EC605}" srcOrd="1" destOrd="0" presId="urn:microsoft.com/office/officeart/2005/8/layout/radial5"/>
    <dgm:cxn modelId="{BB346BE1-C0A8-8444-9AC5-09B0C589841D}" srcId="{A97F2F58-823E-F747-9C5D-1D07A1CE01A7}" destId="{8D513EC4-3EA2-DF40-8194-7E7F3E7E657C}" srcOrd="4" destOrd="0" parTransId="{83A4BA94-E928-7545-9B90-B09C4C89E1FB}" sibTransId="{480A8477-9AE8-624E-BA9E-1FBAAE511717}"/>
    <dgm:cxn modelId="{9A36A3E2-F7A4-A949-B276-5A74103A3F99}" type="presOf" srcId="{1493338F-548A-1F4E-ACDD-05B6428FA9F5}" destId="{99394C57-D358-EC4E-A652-A957CAA41EC7}" srcOrd="1" destOrd="0" presId="urn:microsoft.com/office/officeart/2005/8/layout/radial5"/>
    <dgm:cxn modelId="{C87BBCEB-C461-3649-9283-D1F3CB9DF4F1}" type="presOf" srcId="{83A4BA94-E928-7545-9B90-B09C4C89E1FB}" destId="{F6154396-F98A-B440-940F-B1A644BD802D}" srcOrd="0" destOrd="0" presId="urn:microsoft.com/office/officeart/2005/8/layout/radial5"/>
    <dgm:cxn modelId="{2D4AFAF7-CCDA-6644-8B77-C2D76E613E15}" type="presOf" srcId="{E08666F6-6888-9C4C-8B28-0B45F51D7719}" destId="{7E012F25-77F0-4B4F-830A-F8C672373212}" srcOrd="1" destOrd="0" presId="urn:microsoft.com/office/officeart/2005/8/layout/radial5"/>
    <dgm:cxn modelId="{DB021FF8-8F4B-F941-A820-CA84A12A71EC}" srcId="{A97F2F58-823E-F747-9C5D-1D07A1CE01A7}" destId="{7CD48090-47D5-4F44-A179-23D14F713928}" srcOrd="0" destOrd="0" parTransId="{E08666F6-6888-9C4C-8B28-0B45F51D7719}" sibTransId="{7FDF8190-CC58-0B45-9D04-FEF98C618BF6}"/>
    <dgm:cxn modelId="{6D3DC1EA-1D95-E646-9422-AD2DAE27FA06}" type="presParOf" srcId="{5CFF75E2-F0D5-864D-B387-B50A4FC05525}" destId="{029150EF-B5AE-9347-9BD0-AD88051AC930}" srcOrd="0" destOrd="0" presId="urn:microsoft.com/office/officeart/2005/8/layout/radial5"/>
    <dgm:cxn modelId="{11A69A25-FCA8-DA46-B131-1406F82C0312}" type="presParOf" srcId="{5CFF75E2-F0D5-864D-B387-B50A4FC05525}" destId="{1CE3DFDB-0937-6D41-A7D5-150212719F4A}" srcOrd="1" destOrd="0" presId="urn:microsoft.com/office/officeart/2005/8/layout/radial5"/>
    <dgm:cxn modelId="{4794862C-9A7C-4C43-9002-29DE07B68A15}" type="presParOf" srcId="{1CE3DFDB-0937-6D41-A7D5-150212719F4A}" destId="{7E012F25-77F0-4B4F-830A-F8C672373212}" srcOrd="0" destOrd="0" presId="urn:microsoft.com/office/officeart/2005/8/layout/radial5"/>
    <dgm:cxn modelId="{653EEBF6-68A1-CF49-A2DA-06E2D58326BE}" type="presParOf" srcId="{5CFF75E2-F0D5-864D-B387-B50A4FC05525}" destId="{5F884480-270E-C74A-B138-3B6980D3EBF8}" srcOrd="2" destOrd="0" presId="urn:microsoft.com/office/officeart/2005/8/layout/radial5"/>
    <dgm:cxn modelId="{8C2610DE-006D-B144-AFC3-3A49B41C8F37}" type="presParOf" srcId="{5CFF75E2-F0D5-864D-B387-B50A4FC05525}" destId="{07B2E34D-3D84-0542-8000-4028B557DDAA}" srcOrd="3" destOrd="0" presId="urn:microsoft.com/office/officeart/2005/8/layout/radial5"/>
    <dgm:cxn modelId="{D7202AB8-4FED-CE4D-93E8-FA6649E91716}" type="presParOf" srcId="{07B2E34D-3D84-0542-8000-4028B557DDAA}" destId="{503D946F-5849-0C49-94E6-2AD8913EC605}" srcOrd="0" destOrd="0" presId="urn:microsoft.com/office/officeart/2005/8/layout/radial5"/>
    <dgm:cxn modelId="{DF6B77A5-3F8D-354A-96E1-D26331C1EFA1}" type="presParOf" srcId="{5CFF75E2-F0D5-864D-B387-B50A4FC05525}" destId="{96CA311A-ADF3-F54F-9616-D4041E04944B}" srcOrd="4" destOrd="0" presId="urn:microsoft.com/office/officeart/2005/8/layout/radial5"/>
    <dgm:cxn modelId="{4B63547C-5BB2-4848-864C-31EFC060A2A9}" type="presParOf" srcId="{5CFF75E2-F0D5-864D-B387-B50A4FC05525}" destId="{5E84FF33-9F72-054F-A09B-628565AAE374}" srcOrd="5" destOrd="0" presId="urn:microsoft.com/office/officeart/2005/8/layout/radial5"/>
    <dgm:cxn modelId="{A3684948-EF4F-E64E-AA7F-73AFDCB420C3}" type="presParOf" srcId="{5E84FF33-9F72-054F-A09B-628565AAE374}" destId="{99394C57-D358-EC4E-A652-A957CAA41EC7}" srcOrd="0" destOrd="0" presId="urn:microsoft.com/office/officeart/2005/8/layout/radial5"/>
    <dgm:cxn modelId="{882B9331-11C9-134D-B9CA-5BFB41F4404F}" type="presParOf" srcId="{5CFF75E2-F0D5-864D-B387-B50A4FC05525}" destId="{C397B2D5-17DE-EF44-8019-D00677AC5FDC}" srcOrd="6" destOrd="0" presId="urn:microsoft.com/office/officeart/2005/8/layout/radial5"/>
    <dgm:cxn modelId="{D044EBAC-4D91-DB46-AF16-CA44841F0CD7}" type="presParOf" srcId="{5CFF75E2-F0D5-864D-B387-B50A4FC05525}" destId="{B2C82C50-A9C4-6D4C-9168-2C0EC00D9BFB}" srcOrd="7" destOrd="0" presId="urn:microsoft.com/office/officeart/2005/8/layout/radial5"/>
    <dgm:cxn modelId="{A30EF16F-5B00-EA4F-8D28-756D4D006016}" type="presParOf" srcId="{B2C82C50-A9C4-6D4C-9168-2C0EC00D9BFB}" destId="{A1719BF4-90C7-D247-8747-B799AD236578}" srcOrd="0" destOrd="0" presId="urn:microsoft.com/office/officeart/2005/8/layout/radial5"/>
    <dgm:cxn modelId="{6CDA49A2-B93E-B043-8C20-E0E2808498DD}" type="presParOf" srcId="{5CFF75E2-F0D5-864D-B387-B50A4FC05525}" destId="{0CBB8B16-0FE0-3745-A73D-957E715E916E}" srcOrd="8" destOrd="0" presId="urn:microsoft.com/office/officeart/2005/8/layout/radial5"/>
    <dgm:cxn modelId="{67A70625-AD81-F540-84CB-3D7D624744A8}" type="presParOf" srcId="{5CFF75E2-F0D5-864D-B387-B50A4FC05525}" destId="{F6154396-F98A-B440-940F-B1A644BD802D}" srcOrd="9" destOrd="0" presId="urn:microsoft.com/office/officeart/2005/8/layout/radial5"/>
    <dgm:cxn modelId="{E922A40D-4654-C946-A640-79AF8D155E00}" type="presParOf" srcId="{F6154396-F98A-B440-940F-B1A644BD802D}" destId="{439192A7-C3BF-CC43-B6F9-C2DA61A6BC59}" srcOrd="0" destOrd="0" presId="urn:microsoft.com/office/officeart/2005/8/layout/radial5"/>
    <dgm:cxn modelId="{2DE1D425-4F10-E344-988F-2450576A475A}" type="presParOf" srcId="{5CFF75E2-F0D5-864D-B387-B50A4FC05525}" destId="{2B369D4F-7AEB-A245-B7A0-0142DD9CF0D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150EF-B5AE-9347-9BD0-AD88051AC930}">
      <dsp:nvSpPr>
        <dsp:cNvPr id="0" name=""/>
        <dsp:cNvSpPr/>
      </dsp:nvSpPr>
      <dsp:spPr>
        <a:xfrm>
          <a:off x="3848344" y="1884360"/>
          <a:ext cx="1812268" cy="1695252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u="none" kern="1200" dirty="0">
              <a:solidFill>
                <a:srgbClr val="EAFF93"/>
              </a:solidFill>
            </a:rPr>
            <a:t>$225 </a:t>
          </a:r>
          <a:r>
            <a:rPr lang="en-US" sz="2000" b="1" u="none" kern="1200" dirty="0">
              <a:solidFill>
                <a:srgbClr val="EAFF93"/>
              </a:solidFill>
            </a:rPr>
            <a:t>*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1" i="0" u="none" kern="12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rPr>
            <a:t>monthly</a:t>
          </a:r>
        </a:p>
      </dsp:txBody>
      <dsp:txXfrm>
        <a:off x="4113745" y="2132624"/>
        <a:ext cx="1281466" cy="1198724"/>
      </dsp:txXfrm>
    </dsp:sp>
    <dsp:sp modelId="{1CE3DFDB-0937-6D41-A7D5-150212719F4A}">
      <dsp:nvSpPr>
        <dsp:cNvPr id="0" name=""/>
        <dsp:cNvSpPr/>
      </dsp:nvSpPr>
      <dsp:spPr>
        <a:xfrm rot="16192248">
          <a:off x="4675983" y="1491417"/>
          <a:ext cx="152538" cy="50671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4698915" y="1615640"/>
        <a:ext cx="106777" cy="304031"/>
      </dsp:txXfrm>
    </dsp:sp>
    <dsp:sp modelId="{5F884480-270E-C74A-B138-3B6980D3EBF8}">
      <dsp:nvSpPr>
        <dsp:cNvPr id="0" name=""/>
        <dsp:cNvSpPr/>
      </dsp:nvSpPr>
      <dsp:spPr>
        <a:xfrm>
          <a:off x="3878289" y="-5"/>
          <a:ext cx="1743658" cy="159656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Personal Producer</a:t>
          </a:r>
          <a:r>
            <a:rPr lang="en-US" sz="2800" b="1" kern="1200" dirty="0">
              <a:solidFill>
                <a:srgbClr val="EAFF93"/>
              </a:solidFill>
            </a:rPr>
            <a:t>$50 </a:t>
          </a:r>
          <a:r>
            <a:rPr lang="en-US" sz="2000" b="1" kern="1200" dirty="0">
              <a:solidFill>
                <a:srgbClr val="EAFF93"/>
              </a:solidFill>
            </a:rPr>
            <a:t>*</a:t>
          </a:r>
        </a:p>
      </dsp:txBody>
      <dsp:txXfrm>
        <a:off x="4133642" y="233806"/>
        <a:ext cx="1232952" cy="1128939"/>
      </dsp:txXfrm>
    </dsp:sp>
    <dsp:sp modelId="{07B2E34D-3D84-0542-8000-4028B557DDAA}">
      <dsp:nvSpPr>
        <dsp:cNvPr id="0" name=""/>
        <dsp:cNvSpPr/>
      </dsp:nvSpPr>
      <dsp:spPr>
        <a:xfrm rot="20989343">
          <a:off x="5721225" y="2287856"/>
          <a:ext cx="191798" cy="50671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721678" y="2394283"/>
        <a:ext cx="134259" cy="304031"/>
      </dsp:txXfrm>
    </dsp:sp>
    <dsp:sp modelId="{96CA311A-ADF3-F54F-9616-D4041E04944B}">
      <dsp:nvSpPr>
        <dsp:cNvPr id="0" name=""/>
        <dsp:cNvSpPr/>
      </dsp:nvSpPr>
      <dsp:spPr>
        <a:xfrm>
          <a:off x="5983835" y="1546658"/>
          <a:ext cx="1770261" cy="161144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Exec. Director </a:t>
          </a:r>
          <a:r>
            <a:rPr lang="en-US" sz="2800" b="1" kern="1200" dirty="0">
              <a:solidFill>
                <a:srgbClr val="EAFF93"/>
              </a:solidFill>
            </a:rPr>
            <a:t>$70 </a:t>
          </a:r>
          <a:r>
            <a:rPr lang="en-US" sz="2000" b="1" kern="1200" dirty="0">
              <a:solidFill>
                <a:srgbClr val="EAFF93"/>
              </a:solidFill>
            </a:rPr>
            <a:t>*</a:t>
          </a:r>
        </a:p>
      </dsp:txBody>
      <dsp:txXfrm>
        <a:off x="6243084" y="1782649"/>
        <a:ext cx="1251763" cy="1139467"/>
      </dsp:txXfrm>
    </dsp:sp>
    <dsp:sp modelId="{5E84FF33-9F72-054F-A09B-628565AAE374}">
      <dsp:nvSpPr>
        <dsp:cNvPr id="0" name=""/>
        <dsp:cNvSpPr/>
      </dsp:nvSpPr>
      <dsp:spPr>
        <a:xfrm rot="7834625">
          <a:off x="3930175" y="3303733"/>
          <a:ext cx="235350" cy="50671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3988441" y="3378263"/>
        <a:ext cx="164745" cy="304031"/>
      </dsp:txXfrm>
    </dsp:sp>
    <dsp:sp modelId="{C397B2D5-17DE-EF44-8019-D00677AC5FDC}">
      <dsp:nvSpPr>
        <dsp:cNvPr id="0" name=""/>
        <dsp:cNvSpPr/>
      </dsp:nvSpPr>
      <dsp:spPr>
        <a:xfrm>
          <a:off x="2454622" y="3560443"/>
          <a:ext cx="1790991" cy="162273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Mg. Exec. Director </a:t>
          </a:r>
          <a:r>
            <a:rPr lang="en-US" sz="2800" b="1" kern="1200" dirty="0">
              <a:solidFill>
                <a:srgbClr val="EAFF93"/>
              </a:solidFill>
            </a:rPr>
            <a:t>$35 </a:t>
          </a:r>
          <a:r>
            <a:rPr lang="en-US" sz="2000" b="1" kern="1200" dirty="0">
              <a:solidFill>
                <a:srgbClr val="EAFF93"/>
              </a:solidFill>
            </a:rPr>
            <a:t>*</a:t>
          </a:r>
        </a:p>
      </dsp:txBody>
      <dsp:txXfrm>
        <a:off x="2716907" y="3798086"/>
        <a:ext cx="1266421" cy="1147445"/>
      </dsp:txXfrm>
    </dsp:sp>
    <dsp:sp modelId="{B2C82C50-A9C4-6D4C-9168-2C0EC00D9BFB}">
      <dsp:nvSpPr>
        <dsp:cNvPr id="0" name=""/>
        <dsp:cNvSpPr/>
      </dsp:nvSpPr>
      <dsp:spPr>
        <a:xfrm rot="3228575">
          <a:off x="5276169" y="3359731"/>
          <a:ext cx="245905" cy="50671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291275" y="3431305"/>
        <a:ext cx="172134" cy="304031"/>
      </dsp:txXfrm>
    </dsp:sp>
    <dsp:sp modelId="{0CBB8B16-0FE0-3745-A73D-957E715E916E}">
      <dsp:nvSpPr>
        <dsp:cNvPr id="0" name=""/>
        <dsp:cNvSpPr/>
      </dsp:nvSpPr>
      <dsp:spPr>
        <a:xfrm>
          <a:off x="5136573" y="3682678"/>
          <a:ext cx="1759962" cy="154864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Sr. Exec. Director </a:t>
          </a:r>
          <a:r>
            <a:rPr lang="en-US" sz="2800" b="1" kern="1200" dirty="0">
              <a:solidFill>
                <a:srgbClr val="EAFF93"/>
              </a:solidFill>
            </a:rPr>
            <a:t>$40 </a:t>
          </a:r>
          <a:r>
            <a:rPr lang="en-US" sz="2000" b="1" kern="1200" dirty="0">
              <a:solidFill>
                <a:srgbClr val="EAFF93"/>
              </a:solidFill>
            </a:rPr>
            <a:t>*</a:t>
          </a:r>
        </a:p>
      </dsp:txBody>
      <dsp:txXfrm>
        <a:off x="5394313" y="3909472"/>
        <a:ext cx="1244482" cy="1095058"/>
      </dsp:txXfrm>
    </dsp:sp>
    <dsp:sp modelId="{F6154396-F98A-B440-940F-B1A644BD802D}">
      <dsp:nvSpPr>
        <dsp:cNvPr id="0" name=""/>
        <dsp:cNvSpPr/>
      </dsp:nvSpPr>
      <dsp:spPr>
        <a:xfrm rot="11571349">
          <a:off x="3617268" y="2240152"/>
          <a:ext cx="184531" cy="50671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3671933" y="2347654"/>
        <a:ext cx="129172" cy="304031"/>
      </dsp:txXfrm>
    </dsp:sp>
    <dsp:sp modelId="{2B369D4F-7AEB-A245-B7A0-0142DD9CF0D2}">
      <dsp:nvSpPr>
        <dsp:cNvPr id="0" name=""/>
        <dsp:cNvSpPr/>
      </dsp:nvSpPr>
      <dsp:spPr>
        <a:xfrm>
          <a:off x="1847838" y="1471705"/>
          <a:ext cx="1711765" cy="158451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Partner </a:t>
          </a:r>
          <a:r>
            <a:rPr lang="en-US" sz="2800" b="1" kern="1200" dirty="0">
              <a:solidFill>
                <a:srgbClr val="EAFF93"/>
              </a:solidFill>
            </a:rPr>
            <a:t>$30 </a:t>
          </a:r>
          <a:r>
            <a:rPr lang="en-US" sz="2000" b="1" kern="1200" dirty="0">
              <a:solidFill>
                <a:srgbClr val="EAFF93"/>
              </a:solidFill>
            </a:rPr>
            <a:t>*</a:t>
          </a:r>
        </a:p>
      </dsp:txBody>
      <dsp:txXfrm>
        <a:off x="2098520" y="1703752"/>
        <a:ext cx="1210401" cy="1120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2FBE-3678-A34B-98D6-DBD28EBB82BB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D423-40B2-F841-97B3-28DC726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B5CB-B204-456D-B393-565B59D65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A418F-3FCF-46A2-B082-77AA6FBB7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1482F-F299-40D9-B1CB-F1E47D28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3487D-45C5-43E9-A420-11B05EA7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7EEB7-CCAB-4126-8F6B-F153321E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351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78FB-352A-4456-9052-9C310B74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5EAA4-9AC3-42C1-9C12-E00B43C96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0BD2-CB81-4E42-B09D-5BD9666C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30A86-44B7-4275-8FCF-BB08AFEF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534-A469-4CE3-B0A3-C4415435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057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5128A-65FB-470B-A9E2-62DE183AD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5795B-565A-4B0B-AD9E-19F61C40A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15A56-28F7-450B-8839-94D59771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8D08-744C-4BAE-9552-228B79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EBD11-6A38-4439-86CB-6AFF9833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330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F641-D075-47D3-9DD1-209DDE7B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9683-6B7F-4FD8-A605-E52D9303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559B-6CFB-4665-959A-D8AC0C73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DAFF-DAC6-49B5-93D6-580F6149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C3D88-6A32-4635-A997-3D1434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089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7A6B-C5C4-43D5-8454-91634F46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BA547-990C-4A87-A1AC-E0EEF089C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09529-5DCF-4CE5-B1BA-C8574C12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3A88C-54E5-4B75-AD53-40D53D709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42DE-F3E8-4F4C-BDDC-6356E356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1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CA3E-E377-4B85-8063-BA9AFB93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AA667-3513-46D2-8A9E-D99F6E985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A3C9D-21D4-4A2B-AE0C-ADCBDE0BA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73DDF-64AC-4BE0-86F8-2261186C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D678D-9A6C-4439-9FA9-EE71954E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EDD3B-16D2-4C49-881A-F68A6FA1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060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479C-4BDD-4997-BE85-EA769B20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76FD1-B097-4A12-8303-B80ECB7A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E9E34-33C8-4324-B9DE-B830312FA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FE3F2-028B-467D-BBB8-D95CBB3E3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01046-67EF-43F5-9120-E53C2D391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8DF0A-B0C4-4B70-B020-69AE6723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84640-09B6-4361-89CA-3CA8E67C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3338B-D7B6-4B03-B560-2790CF38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14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35B4-9483-4BC4-AFBA-038DEA8E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CDAC6-A8CF-432F-9D7E-D48F472C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65ACA-FF77-411F-936E-E9496F63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FFB18-7DD9-48D5-856F-FD67741F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74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BD4F5-23C6-4D89-8E24-9485A414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24FEA-E089-4F6F-BE1F-B37CE63E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14DCB-B1DD-4678-A64B-C5DE002C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58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42B-D2BD-4788-B115-BD05368F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D4FC-E66F-4E01-B196-0A72B8822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206B4-4684-4A05-96E3-27D00C02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88AEE-283C-4225-B253-E715BB8F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16DB-2958-4E17-9852-D5995AB7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8551-C22B-4D43-9927-DE6614CB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530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A3A7-3216-4D7C-B30A-784C42A5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6FEBD-C557-4F2E-9679-51E4EE96C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9C91A-7AA0-427C-B7E4-2A0729AE5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67980-4385-4162-AE7A-B3C5B975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2083-A642-4851-9A45-12F73B40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64847-0AFE-40B5-B228-6CA00A27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1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8B195B-9634-446D-AC9D-C6FC3B70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B5989-2D01-4B3B-81FD-EB2E4B49D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777DD-2B09-4F61-9B06-79B4349CC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EB6F9-67F3-40C8-8051-EA39302867EC}" type="datetimeFigureOut">
              <a:rPr lang="es-MX" smtClean="0"/>
              <a:t>19/11/20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6A786-689A-457C-9AC0-B7628459E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442B-6742-4028-A6BD-783720AB5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25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debtclock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1025392" y="1982653"/>
            <a:ext cx="103922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/>
              <a:t>United Financial Freedom</a:t>
            </a:r>
          </a:p>
          <a:p>
            <a:pPr algn="ctr"/>
            <a:r>
              <a:rPr lang="en-US" sz="6200" b="1" dirty="0"/>
              <a:t>Business Opportunity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3920426" y="248194"/>
            <a:ext cx="7371688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Why United Financial Freedom?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4D78-A630-9949-82E5-BAC2467A543E}"/>
              </a:ext>
            </a:extLst>
          </p:cNvPr>
          <p:cNvSpPr txBox="1"/>
          <p:nvPr/>
        </p:nvSpPr>
        <p:spPr>
          <a:xfrm>
            <a:off x="2376662" y="4265367"/>
            <a:ext cx="7646567" cy="20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1F4AD3"/>
                </a:solidFill>
              </a:rPr>
              <a:t>The following slides are for Education &amp; Training purposes only. For precise details, go to the official company website of the individual </a:t>
            </a:r>
          </a:p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1F4AD3"/>
                </a:solidFill>
              </a:rPr>
              <a:t>who referred you to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57989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66C2F2-8C49-9C47-B783-B7D93556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1" y="4124309"/>
            <a:ext cx="7928079" cy="25908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9DB45E-84B0-1C4D-926F-5D2E4AD3B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20478"/>
              </p:ext>
            </p:extLst>
          </p:nvPr>
        </p:nvGraphicFramePr>
        <p:xfrm>
          <a:off x="4029437" y="1178769"/>
          <a:ext cx="7743463" cy="2898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577">
                  <a:extLst>
                    <a:ext uri="{9D8B030D-6E8A-4147-A177-3AD203B41FA5}">
                      <a16:colId xmlns:a16="http://schemas.microsoft.com/office/drawing/2014/main" val="1172212642"/>
                    </a:ext>
                  </a:extLst>
                </a:gridCol>
                <a:gridCol w="3820886">
                  <a:extLst>
                    <a:ext uri="{9D8B030D-6E8A-4147-A177-3AD203B41FA5}">
                      <a16:colId xmlns:a16="http://schemas.microsoft.com/office/drawing/2014/main" val="4142460528"/>
                    </a:ext>
                  </a:extLst>
                </a:gridCol>
              </a:tblGrid>
              <a:tr h="6052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Conventional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Money Max Account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378629"/>
                  </a:ext>
                </a:extLst>
              </a:tr>
              <a:tr h="57342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pperplate" panose="02000504000000020004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pperplate" panose="02000504000000020004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65401"/>
                  </a:ext>
                </a:extLst>
              </a:tr>
              <a:tr h="573427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366552"/>
                  </a:ext>
                </a:extLst>
              </a:tr>
              <a:tr h="573427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716634"/>
                  </a:ext>
                </a:extLst>
              </a:tr>
              <a:tr h="573427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479485"/>
                  </a:ext>
                </a:extLst>
              </a:tr>
            </a:tbl>
          </a:graphicData>
        </a:graphic>
      </p:graphicFrame>
      <p:sp>
        <p:nvSpPr>
          <p:cNvPr id="21" name="Left Arrow 20">
            <a:extLst>
              <a:ext uri="{FF2B5EF4-FFF2-40B4-BE49-F238E27FC236}">
                <a16:creationId xmlns:a16="http://schemas.microsoft.com/office/drawing/2014/main" id="{2343558E-653D-5D4A-A831-A4CA18E12ACF}"/>
              </a:ext>
            </a:extLst>
          </p:cNvPr>
          <p:cNvSpPr/>
          <p:nvPr/>
        </p:nvSpPr>
        <p:spPr>
          <a:xfrm rot="19534637">
            <a:off x="8146607" y="4728710"/>
            <a:ext cx="1460660" cy="952542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Year 30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8F9A33-25EA-444C-9C4D-BDC2909CE9F4}"/>
              </a:ext>
            </a:extLst>
          </p:cNvPr>
          <p:cNvSpPr/>
          <p:nvPr/>
        </p:nvSpPr>
        <p:spPr>
          <a:xfrm>
            <a:off x="4757485" y="147376"/>
            <a:ext cx="5607027" cy="6769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30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What We Get Paid To Do…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FC9-157E-8F4D-8815-60DE372D8512}"/>
              </a:ext>
            </a:extLst>
          </p:cNvPr>
          <p:cNvSpPr txBox="1"/>
          <p:nvPr/>
        </p:nvSpPr>
        <p:spPr>
          <a:xfrm>
            <a:off x="1" y="1916723"/>
            <a:ext cx="3938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/>
              <a:t>New Mortgage:</a:t>
            </a:r>
          </a:p>
          <a:p>
            <a:pPr algn="r"/>
            <a:endParaRPr lang="en-US" sz="900" b="1" dirty="0"/>
          </a:p>
          <a:p>
            <a:pPr algn="r"/>
            <a:r>
              <a:rPr lang="en-US" sz="2600" b="1" dirty="0"/>
              <a:t>Balance after </a:t>
            </a:r>
            <a:r>
              <a:rPr lang="en-US" sz="2600" b="1" u="sng" dirty="0">
                <a:solidFill>
                  <a:srgbClr val="C00000"/>
                </a:solidFill>
              </a:rPr>
              <a:t>7 Months</a:t>
            </a:r>
            <a:r>
              <a:rPr lang="en-US" sz="2600" b="1" dirty="0"/>
              <a:t>:</a:t>
            </a:r>
          </a:p>
          <a:p>
            <a:pPr algn="r"/>
            <a:endParaRPr lang="en-US" sz="900" b="1" dirty="0"/>
          </a:p>
          <a:p>
            <a:pPr algn="r"/>
            <a:r>
              <a:rPr lang="en-US" sz="2600" b="1" dirty="0"/>
              <a:t>Time to Pay-Off:</a:t>
            </a:r>
          </a:p>
          <a:p>
            <a:pPr algn="r"/>
            <a:endParaRPr lang="en-US" sz="900" b="1" dirty="0"/>
          </a:p>
          <a:p>
            <a:pPr algn="r"/>
            <a:r>
              <a:rPr lang="en-US" sz="2600" b="1" dirty="0"/>
              <a:t>Total Interest PAID:</a:t>
            </a:r>
          </a:p>
          <a:p>
            <a:pPr algn="r"/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37757-3A88-DD4F-9C4C-B3120174332F}"/>
              </a:ext>
            </a:extLst>
          </p:cNvPr>
          <p:cNvSpPr/>
          <p:nvPr/>
        </p:nvSpPr>
        <p:spPr>
          <a:xfrm>
            <a:off x="5005733" y="2398212"/>
            <a:ext cx="17844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$198,585</a:t>
            </a:r>
            <a:endParaRPr lang="en-US" sz="3200" dirty="0">
              <a:latin typeface="Copperplate" panose="02000504000000020004" pitchFamily="2" charset="77"/>
              <a:cs typeface="Arial Hebrew Scholar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D4DE6D-34DF-8E4F-881B-83FF19BBE777}"/>
              </a:ext>
            </a:extLst>
          </p:cNvPr>
          <p:cNvSpPr/>
          <p:nvPr/>
        </p:nvSpPr>
        <p:spPr>
          <a:xfrm>
            <a:off x="4861504" y="2908633"/>
            <a:ext cx="1861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latin typeface="Copperplate" panose="02000504000000020004" pitchFamily="2" charset="77"/>
                <a:cs typeface="Arial Hebrew Scholar" pitchFamily="2" charset="-79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30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B9549-7463-884D-8E3B-B0BAB8DC86C3}"/>
              </a:ext>
            </a:extLst>
          </p:cNvPr>
          <p:cNvSpPr/>
          <p:nvPr/>
        </p:nvSpPr>
        <p:spPr>
          <a:xfrm>
            <a:off x="9046513" y="2404138"/>
            <a:ext cx="21788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$183,796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pperplate" panose="02000504000000020004" pitchFamily="2" charset="77"/>
                <a:cs typeface="Arial Hebrew Scholar" pitchFamily="2" charset="-79"/>
              </a:rPr>
              <a:t>*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opperplate" panose="02000504000000020004" pitchFamily="2" charset="77"/>
              <a:cs typeface="Arial Hebrew Scholar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0F397F-75D6-B349-8716-6E1F4A224DC4}"/>
              </a:ext>
            </a:extLst>
          </p:cNvPr>
          <p:cNvSpPr/>
          <p:nvPr/>
        </p:nvSpPr>
        <p:spPr>
          <a:xfrm>
            <a:off x="8986615" y="2942021"/>
            <a:ext cx="19351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9.9 years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21D88-369F-214F-BAC9-4F97C53DA04D}"/>
              </a:ext>
            </a:extLst>
          </p:cNvPr>
          <p:cNvSpPr/>
          <p:nvPr/>
        </p:nvSpPr>
        <p:spPr>
          <a:xfrm>
            <a:off x="5034092" y="3531595"/>
            <a:ext cx="17844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$231,677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opperplate" panose="02000504000000020004" pitchFamily="2" charset="77"/>
              <a:cs typeface="Arial Hebrew Scholar" pitchFamily="2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BF7FE9-BB0A-C441-8A75-E20147483446}"/>
              </a:ext>
            </a:extLst>
          </p:cNvPr>
          <p:cNvSpPr/>
          <p:nvPr/>
        </p:nvSpPr>
        <p:spPr>
          <a:xfrm>
            <a:off x="9062112" y="3556551"/>
            <a:ext cx="1883849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$67,077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opperplate" panose="02000504000000020004" pitchFamily="2" charset="77"/>
                <a:cs typeface="Arial Hebrew Scholar" pitchFamily="2" charset="-79"/>
              </a:rPr>
              <a:t>*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opperplate" panose="02000504000000020004" pitchFamily="2" charset="77"/>
              <a:cs typeface="Arial Hebrew Scholar" pitchFamily="2" charset="-79"/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A878485-2C9C-344F-B2FE-7C3AA3B6D5D6}"/>
              </a:ext>
            </a:extLst>
          </p:cNvPr>
          <p:cNvSpPr/>
          <p:nvPr/>
        </p:nvSpPr>
        <p:spPr>
          <a:xfrm rot="19534637">
            <a:off x="3279966" y="4918973"/>
            <a:ext cx="1679270" cy="95254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9.9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B134E-1479-5440-87E7-B8D415A0129D}"/>
              </a:ext>
            </a:extLst>
          </p:cNvPr>
          <p:cNvSpPr txBox="1"/>
          <p:nvPr/>
        </p:nvSpPr>
        <p:spPr>
          <a:xfrm>
            <a:off x="3632659" y="6099177"/>
            <a:ext cx="437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*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See Company Website for Details… Results Vary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841A54A-6088-3142-9F56-78B96525D6BE}"/>
              </a:ext>
            </a:extLst>
          </p:cNvPr>
          <p:cNvSpPr/>
          <p:nvPr/>
        </p:nvSpPr>
        <p:spPr>
          <a:xfrm rot="16553921">
            <a:off x="4953830" y="3813012"/>
            <a:ext cx="3658531" cy="4834197"/>
          </a:xfrm>
          <a:prstGeom prst="arc">
            <a:avLst>
              <a:gd name="adj1" fmla="val 18479948"/>
              <a:gd name="adj2" fmla="val 2376345"/>
            </a:avLst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1CA9FF6-ACE2-D84C-858B-DA9F84D5D48C}"/>
              </a:ext>
            </a:extLst>
          </p:cNvPr>
          <p:cNvSpPr/>
          <p:nvPr/>
        </p:nvSpPr>
        <p:spPr>
          <a:xfrm rot="1697765">
            <a:off x="8087761" y="4705703"/>
            <a:ext cx="268296" cy="218433"/>
          </a:xfrm>
          <a:prstGeom prst="rightArrow">
            <a:avLst>
              <a:gd name="adj1" fmla="val 28948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138F5D4-EE92-D149-9F75-D5B768853B4E}"/>
              </a:ext>
            </a:extLst>
          </p:cNvPr>
          <p:cNvSpPr/>
          <p:nvPr/>
        </p:nvSpPr>
        <p:spPr>
          <a:xfrm rot="9203717">
            <a:off x="5157323" y="4614428"/>
            <a:ext cx="268296" cy="218433"/>
          </a:xfrm>
          <a:prstGeom prst="rightArrow">
            <a:avLst>
              <a:gd name="adj1" fmla="val 28948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8F77F-687F-424F-A44F-C78984F006B0}"/>
              </a:ext>
            </a:extLst>
          </p:cNvPr>
          <p:cNvSpPr txBox="1"/>
          <p:nvPr/>
        </p:nvSpPr>
        <p:spPr>
          <a:xfrm>
            <a:off x="6069874" y="4185516"/>
            <a:ext cx="1206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Choose 1</a:t>
            </a:r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9AD25365-F1C1-094B-8ABD-DF8F0A726FC5}"/>
              </a:ext>
            </a:extLst>
          </p:cNvPr>
          <p:cNvSpPr/>
          <p:nvPr/>
        </p:nvSpPr>
        <p:spPr>
          <a:xfrm rot="1455537">
            <a:off x="7733245" y="3915150"/>
            <a:ext cx="3489505" cy="2435494"/>
          </a:xfrm>
          <a:prstGeom prst="irregularSeal2">
            <a:avLst/>
          </a:prstGeom>
          <a:solidFill>
            <a:srgbClr val="C00000"/>
          </a:solidFill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DD5A92-0FC3-6848-BBF2-95ED3EBD76FE}"/>
              </a:ext>
            </a:extLst>
          </p:cNvPr>
          <p:cNvSpPr/>
          <p:nvPr/>
        </p:nvSpPr>
        <p:spPr>
          <a:xfrm rot="282936">
            <a:off x="7328664" y="4616970"/>
            <a:ext cx="391051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20"/>
              </a:lnSpc>
            </a:pPr>
            <a:r>
              <a:rPr lang="en-US" sz="3600" b="1" dirty="0">
                <a:solidFill>
                  <a:schemeClr val="bg1"/>
                </a:solidFill>
              </a:rPr>
              <a:t> Saved </a:t>
            </a:r>
          </a:p>
          <a:p>
            <a:pPr algn="ctr">
              <a:lnSpc>
                <a:spcPts val="3820"/>
              </a:lnSpc>
            </a:pPr>
            <a:r>
              <a:rPr lang="en-US" sz="3600" b="1" dirty="0">
                <a:solidFill>
                  <a:srgbClr val="FFFF00"/>
                </a:solidFill>
              </a:rPr>
              <a:t>$164,600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55E0D02-DCEE-3243-AC81-ACFDB9F22476}"/>
              </a:ext>
            </a:extLst>
          </p:cNvPr>
          <p:cNvSpPr/>
          <p:nvPr/>
        </p:nvSpPr>
        <p:spPr>
          <a:xfrm>
            <a:off x="9197712" y="5960433"/>
            <a:ext cx="1976324" cy="611187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+ 20 Years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B607D8-1AC9-2341-865B-90EF1598ABD2}"/>
              </a:ext>
            </a:extLst>
          </p:cNvPr>
          <p:cNvSpPr/>
          <p:nvPr/>
        </p:nvSpPr>
        <p:spPr>
          <a:xfrm>
            <a:off x="4980392" y="1797666"/>
            <a:ext cx="18918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$200,000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293760-8DF5-B04D-88A7-1370D2170E5B}"/>
              </a:ext>
            </a:extLst>
          </p:cNvPr>
          <p:cNvSpPr/>
          <p:nvPr/>
        </p:nvSpPr>
        <p:spPr>
          <a:xfrm>
            <a:off x="9035826" y="1776165"/>
            <a:ext cx="18918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$200,000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2A509F9-3595-AA44-AA97-BDDA9CD94193}"/>
              </a:ext>
            </a:extLst>
          </p:cNvPr>
          <p:cNvSpPr/>
          <p:nvPr/>
        </p:nvSpPr>
        <p:spPr>
          <a:xfrm>
            <a:off x="5020203" y="1837465"/>
            <a:ext cx="1829891" cy="106194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5.7 Years </a:t>
            </a:r>
          </a:p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EEFF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$183,922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938CB-D869-F849-8555-0B8D87C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1159">
            <a:off x="5798761" y="1534845"/>
            <a:ext cx="373416" cy="45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2" grpId="0"/>
      <p:bldP spid="11" grpId="0"/>
      <p:bldP spid="13" grpId="0"/>
      <p:bldP spid="16" grpId="0"/>
      <p:bldP spid="17" grpId="0"/>
      <p:bldP spid="6" grpId="0" animBg="1"/>
      <p:bldP spid="8" grpId="0" animBg="1"/>
      <p:bldP spid="15" grpId="0" animBg="1"/>
      <p:bldP spid="23" grpId="0" animBg="1"/>
      <p:bldP spid="18" grpId="0" animBg="1"/>
      <p:bldP spid="9" grpId="0" animBg="1"/>
      <p:bldP spid="5" grpId="0"/>
      <p:bldP spid="2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F0D6EA-C13B-1945-9B94-BF862F1B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71" y="1299448"/>
            <a:ext cx="4274248" cy="1932580"/>
          </a:xfrm>
          <a:prstGeom prst="rect">
            <a:avLst/>
          </a:prstGeom>
          <a:effectLst>
            <a:outerShdw blurRad="63500" dist="508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DBD66-C6D6-3B40-8D5E-E2D51F1CBC55}"/>
              </a:ext>
            </a:extLst>
          </p:cNvPr>
          <p:cNvSpPr txBox="1"/>
          <p:nvPr/>
        </p:nvSpPr>
        <p:spPr>
          <a:xfrm>
            <a:off x="428381" y="1523085"/>
            <a:ext cx="7293219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/>
              <a:t>Our Amazing Product – </a:t>
            </a:r>
            <a:r>
              <a:rPr lang="en-US" sz="3200" b="1" dirty="0">
                <a:solidFill>
                  <a:srgbClr val="C00000"/>
                </a:solidFill>
              </a:rPr>
              <a:t>“Money Max”</a:t>
            </a:r>
          </a:p>
          <a:p>
            <a:r>
              <a:rPr lang="en-US" sz="2800" dirty="0">
                <a:solidFill>
                  <a:srgbClr val="1F4AD3"/>
                </a:solidFill>
              </a:rPr>
              <a:t>A </a:t>
            </a:r>
            <a:r>
              <a:rPr lang="en-US" sz="2800" b="1" dirty="0">
                <a:solidFill>
                  <a:srgbClr val="1F4AD3"/>
                </a:solidFill>
              </a:rPr>
              <a:t>Financial GPS </a:t>
            </a:r>
            <a:r>
              <a:rPr lang="en-US" sz="2800" dirty="0">
                <a:solidFill>
                  <a:srgbClr val="1F4AD3"/>
                </a:solidFill>
              </a:rPr>
              <a:t>that Guides Us Out of Debt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08183-9901-564E-8492-20DB6A86BCBB}"/>
              </a:ext>
            </a:extLst>
          </p:cNvPr>
          <p:cNvSpPr txBox="1"/>
          <p:nvPr/>
        </p:nvSpPr>
        <p:spPr>
          <a:xfrm>
            <a:off x="428380" y="2741960"/>
            <a:ext cx="7293219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/>
              <a:t>Our Target Market – </a:t>
            </a:r>
            <a:r>
              <a:rPr lang="en-US" sz="3200" b="1" dirty="0">
                <a:solidFill>
                  <a:srgbClr val="C00000"/>
                </a:solidFill>
              </a:rPr>
              <a:t>Americans w/Debt</a:t>
            </a:r>
          </a:p>
          <a:p>
            <a:r>
              <a:rPr lang="en-US" sz="2800" b="1" dirty="0">
                <a:solidFill>
                  <a:srgbClr val="1F4AD3"/>
                </a:solidFill>
              </a:rPr>
              <a:t>College</a:t>
            </a:r>
            <a:r>
              <a:rPr lang="en-US" sz="2800" dirty="0">
                <a:solidFill>
                  <a:srgbClr val="1F4AD3"/>
                </a:solidFill>
              </a:rPr>
              <a:t> Debt… </a:t>
            </a:r>
            <a:r>
              <a:rPr lang="en-US" sz="2800" b="1" dirty="0">
                <a:solidFill>
                  <a:srgbClr val="1F4AD3"/>
                </a:solidFill>
              </a:rPr>
              <a:t>Credit Card </a:t>
            </a:r>
            <a:r>
              <a:rPr lang="en-US" sz="2800" dirty="0">
                <a:solidFill>
                  <a:srgbClr val="1F4AD3"/>
                </a:solidFill>
              </a:rPr>
              <a:t>Debt…</a:t>
            </a:r>
            <a:r>
              <a:rPr lang="en-US" sz="2800" b="1" dirty="0">
                <a:solidFill>
                  <a:srgbClr val="1F4AD3"/>
                </a:solidFill>
              </a:rPr>
              <a:t>Mortgage</a:t>
            </a:r>
            <a:r>
              <a:rPr lang="en-US" sz="2800" dirty="0">
                <a:solidFill>
                  <a:srgbClr val="1F4AD3"/>
                </a:solidFill>
              </a:rPr>
              <a:t> Debt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82FDB-E0F4-C043-9770-21BF7B17BF3C}"/>
              </a:ext>
            </a:extLst>
          </p:cNvPr>
          <p:cNvSpPr txBox="1"/>
          <p:nvPr/>
        </p:nvSpPr>
        <p:spPr>
          <a:xfrm>
            <a:off x="428380" y="3835510"/>
            <a:ext cx="11581912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/>
              <a:t>Our Distribution Method – </a:t>
            </a:r>
            <a:r>
              <a:rPr lang="en-US" sz="3200" b="1" dirty="0">
                <a:solidFill>
                  <a:srgbClr val="C00000"/>
                </a:solidFill>
              </a:rPr>
              <a:t>Run Money Max Analysis’ on Everyone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  No Selling:  </a:t>
            </a:r>
            <a:r>
              <a:rPr lang="en-US" sz="2800" dirty="0">
                <a:solidFill>
                  <a:srgbClr val="1F4AD3"/>
                </a:solidFill>
              </a:rPr>
              <a:t>The </a:t>
            </a:r>
            <a:r>
              <a:rPr lang="en-US" sz="2800" b="1" dirty="0">
                <a:solidFill>
                  <a:srgbClr val="1F4AD3"/>
                </a:solidFill>
              </a:rPr>
              <a:t>LIVE Analysis </a:t>
            </a:r>
            <a:r>
              <a:rPr lang="en-US" sz="2800" dirty="0">
                <a:solidFill>
                  <a:srgbClr val="1F4AD3"/>
                </a:solidFill>
              </a:rPr>
              <a:t>Does All the “Selling” For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C097-DD0F-3547-83F7-C56FA65BF564}"/>
              </a:ext>
            </a:extLst>
          </p:cNvPr>
          <p:cNvSpPr txBox="1"/>
          <p:nvPr/>
        </p:nvSpPr>
        <p:spPr>
          <a:xfrm>
            <a:off x="428380" y="4972602"/>
            <a:ext cx="10108992" cy="64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/>
              <a:t>Lucrative Income Stream – </a:t>
            </a:r>
            <a:r>
              <a:rPr lang="en-US" sz="3200" b="1" dirty="0">
                <a:solidFill>
                  <a:srgbClr val="C00000"/>
                </a:solidFill>
              </a:rPr>
              <a:t>Part-Time or Full-Time Day One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3A5352-9A6C-0942-AE18-7422808251B5}"/>
              </a:ext>
            </a:extLst>
          </p:cNvPr>
          <p:cNvSpPr/>
          <p:nvPr/>
        </p:nvSpPr>
        <p:spPr>
          <a:xfrm>
            <a:off x="3929044" y="275655"/>
            <a:ext cx="7101810" cy="64464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Why United Financial Freedom?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5CB1B7-45D3-3249-BFE8-219B75816213}"/>
              </a:ext>
            </a:extLst>
          </p:cNvPr>
          <p:cNvSpPr/>
          <p:nvPr/>
        </p:nvSpPr>
        <p:spPr>
          <a:xfrm>
            <a:off x="2091028" y="5896515"/>
            <a:ext cx="7776929" cy="6608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24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Make </a:t>
            </a:r>
            <a:r>
              <a:rPr lang="en-US" sz="2800" b="1" dirty="0">
                <a:solidFill>
                  <a:schemeClr val="tx1"/>
                </a:solidFill>
              </a:rPr>
              <a:t>Money - Helping Other People </a:t>
            </a:r>
            <a:r>
              <a:rPr lang="en-US" sz="2800" b="1" dirty="0">
                <a:solidFill>
                  <a:srgbClr val="C00000"/>
                </a:solidFill>
              </a:rPr>
              <a:t>Save</a:t>
            </a:r>
            <a:r>
              <a:rPr lang="en-US" sz="2800" b="1" dirty="0">
                <a:solidFill>
                  <a:schemeClr val="tx1"/>
                </a:solidFill>
              </a:rPr>
              <a:t> Money</a:t>
            </a:r>
          </a:p>
        </p:txBody>
      </p:sp>
    </p:spTree>
    <p:extLst>
      <p:ext uri="{BB962C8B-B14F-4D97-AF65-F5344CB8AC3E}">
        <p14:creationId xmlns:p14="http://schemas.microsoft.com/office/powerpoint/2010/main" val="358945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85792-C981-EB47-A612-B42F41044489}"/>
              </a:ext>
            </a:extLst>
          </p:cNvPr>
          <p:cNvSpPr txBox="1"/>
          <p:nvPr/>
        </p:nvSpPr>
        <p:spPr>
          <a:xfrm>
            <a:off x="2341123" y="1577499"/>
            <a:ext cx="7509753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/>
              <a:t>United Financial Pays </a:t>
            </a:r>
          </a:p>
          <a:p>
            <a:pPr algn="ctr">
              <a:lnSpc>
                <a:spcPct val="150000"/>
              </a:lnSpc>
            </a:pPr>
            <a:r>
              <a:rPr lang="en-US" sz="5400" b="1" dirty="0"/>
              <a:t>Out </a:t>
            </a:r>
            <a:r>
              <a:rPr lang="en-US" sz="5400" b="1" dirty="0">
                <a:solidFill>
                  <a:srgbClr val="C00000"/>
                </a:solidFill>
              </a:rPr>
              <a:t>70%</a:t>
            </a:r>
            <a:r>
              <a:rPr lang="en-US" sz="5400" b="1" dirty="0"/>
              <a:t> of All Sales </a:t>
            </a:r>
          </a:p>
          <a:p>
            <a:pPr algn="ctr">
              <a:lnSpc>
                <a:spcPct val="150000"/>
              </a:lnSpc>
            </a:pPr>
            <a:r>
              <a:rPr lang="en-US" sz="5400" b="1" dirty="0"/>
              <a:t>To the Field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9D0BBC-BE50-584C-9E05-03997675FADB}"/>
              </a:ext>
            </a:extLst>
          </p:cNvPr>
          <p:cNvSpPr/>
          <p:nvPr/>
        </p:nvSpPr>
        <p:spPr>
          <a:xfrm>
            <a:off x="3754876" y="304686"/>
            <a:ext cx="7101810" cy="68809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Generous Compensation Plan </a:t>
            </a:r>
          </a:p>
        </p:txBody>
      </p:sp>
    </p:spTree>
    <p:extLst>
      <p:ext uri="{BB962C8B-B14F-4D97-AF65-F5344CB8AC3E}">
        <p14:creationId xmlns:p14="http://schemas.microsoft.com/office/powerpoint/2010/main" val="302788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702120-8496-E144-93E7-EBA610A49E96}"/>
              </a:ext>
            </a:extLst>
          </p:cNvPr>
          <p:cNvSpPr/>
          <p:nvPr/>
        </p:nvSpPr>
        <p:spPr>
          <a:xfrm>
            <a:off x="4342704" y="249532"/>
            <a:ext cx="6238210" cy="717119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 Ways To Earn Income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A2B65-EB53-4242-A4AD-C3C20D19DA26}"/>
              </a:ext>
            </a:extLst>
          </p:cNvPr>
          <p:cNvSpPr txBox="1"/>
          <p:nvPr/>
        </p:nvSpPr>
        <p:spPr>
          <a:xfrm>
            <a:off x="2451781" y="1370672"/>
            <a:ext cx="8702566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Personal Sales Commissions</a:t>
            </a:r>
          </a:p>
          <a:p>
            <a:pPr marL="1146175" indent="-320675">
              <a:lnSpc>
                <a:spcPct val="150000"/>
              </a:lnSpc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Field Trainer Commissions</a:t>
            </a:r>
          </a:p>
          <a:p>
            <a:pPr marL="1944688" indent="-385763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Five (5) Profit Sharing Pools</a:t>
            </a:r>
          </a:p>
          <a:p>
            <a:pPr marL="2635250" indent="-336550">
              <a:lnSpc>
                <a:spcPct val="150000"/>
              </a:lnSpc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Management Overrides</a:t>
            </a:r>
          </a:p>
          <a:p>
            <a:pPr marL="3440113" indent="-338138">
              <a:lnSpc>
                <a:spcPct val="150000"/>
              </a:lnSpc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Leadership Overrides</a:t>
            </a:r>
          </a:p>
          <a:p>
            <a:pPr marL="4243388" indent="-401638">
              <a:lnSpc>
                <a:spcPct val="150000"/>
              </a:lnSpc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Trips and Incentives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19FFC-2E1D-444A-ACD0-83D353E6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34" y="3797987"/>
            <a:ext cx="264589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6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40879C-BAD9-A04B-96FA-EED2251A6F47}"/>
              </a:ext>
            </a:extLst>
          </p:cNvPr>
          <p:cNvSpPr/>
          <p:nvPr/>
        </p:nvSpPr>
        <p:spPr>
          <a:xfrm>
            <a:off x="4850041" y="300268"/>
            <a:ext cx="4628068" cy="692509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Business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FFC88-4859-3D46-8BB3-C1616B1629B0}"/>
              </a:ext>
            </a:extLst>
          </p:cNvPr>
          <p:cNvSpPr txBox="1"/>
          <p:nvPr/>
        </p:nvSpPr>
        <p:spPr>
          <a:xfrm>
            <a:off x="1344828" y="1328008"/>
            <a:ext cx="9774194" cy="512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One-Time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$149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gives you Unlimited Access to…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Marketing Videos, Websites &amp; Materials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Illustration Software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Client Proposals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Tracking System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Training Library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Home Office Support</a:t>
            </a:r>
          </a:p>
          <a:p>
            <a:pPr marL="917575" indent="-428625">
              <a:lnSpc>
                <a:spcPct val="135000"/>
              </a:lnSpc>
              <a:buFontTx/>
              <a:buChar char="-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80B18-79F3-844E-AD22-4FFD45AC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096" y="2906485"/>
            <a:ext cx="4363544" cy="3416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928BB-77B2-DE4A-B76D-8B49AE5E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168" y="3020786"/>
            <a:ext cx="4157362" cy="2367643"/>
          </a:xfrm>
          <a:prstGeom prst="rect">
            <a:avLst/>
          </a:prstGeom>
          <a:effectLst>
            <a:outerShdw blurRad="63500" dist="508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BD41CC-8F24-A34C-82D2-52D4D33808CB}"/>
              </a:ext>
            </a:extLst>
          </p:cNvPr>
          <p:cNvSpPr/>
          <p:nvPr/>
        </p:nvSpPr>
        <p:spPr>
          <a:xfrm>
            <a:off x="9681460" y="3037980"/>
            <a:ext cx="759417" cy="774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3154E4-9810-5443-8764-0C866E64228B}"/>
              </a:ext>
            </a:extLst>
          </p:cNvPr>
          <p:cNvSpPr/>
          <p:nvPr/>
        </p:nvSpPr>
        <p:spPr>
          <a:xfrm>
            <a:off x="4344979" y="243952"/>
            <a:ext cx="6327376" cy="70796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Road to Executive Director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45B676-963D-E644-98B3-F7DC1A56BFF6}"/>
              </a:ext>
            </a:extLst>
          </p:cNvPr>
          <p:cNvGraphicFramePr>
            <a:graphicFrameLocks noGrp="1"/>
          </p:cNvGraphicFramePr>
          <p:nvPr/>
        </p:nvGraphicFramePr>
        <p:xfrm>
          <a:off x="151673" y="1251642"/>
          <a:ext cx="11828835" cy="500546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54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89833">
                  <a:extLst>
                    <a:ext uri="{9D8B030D-6E8A-4147-A177-3AD203B41FA5}">
                      <a16:colId xmlns:a16="http://schemas.microsoft.com/office/drawing/2014/main" val="3342359487"/>
                    </a:ext>
                  </a:extLst>
                </a:gridCol>
                <a:gridCol w="1179289">
                  <a:extLst>
                    <a:ext uri="{9D8B030D-6E8A-4147-A177-3AD203B41FA5}">
                      <a16:colId xmlns:a16="http://schemas.microsoft.com/office/drawing/2014/main" val="1253190225"/>
                    </a:ext>
                  </a:extLst>
                </a:gridCol>
                <a:gridCol w="1793201">
                  <a:extLst>
                    <a:ext uri="{9D8B030D-6E8A-4147-A177-3AD203B41FA5}">
                      <a16:colId xmlns:a16="http://schemas.microsoft.com/office/drawing/2014/main" val="3673589104"/>
                    </a:ext>
                  </a:extLst>
                </a:gridCol>
                <a:gridCol w="1415686">
                  <a:extLst>
                    <a:ext uri="{9D8B030D-6E8A-4147-A177-3AD203B41FA5}">
                      <a16:colId xmlns:a16="http://schemas.microsoft.com/office/drawing/2014/main" val="306897462"/>
                    </a:ext>
                  </a:extLst>
                </a:gridCol>
                <a:gridCol w="1679946">
                  <a:extLst>
                    <a:ext uri="{9D8B030D-6E8A-4147-A177-3AD203B41FA5}">
                      <a16:colId xmlns:a16="http://schemas.microsoft.com/office/drawing/2014/main" val="2787783539"/>
                    </a:ext>
                  </a:extLst>
                </a:gridCol>
                <a:gridCol w="2016194">
                  <a:extLst>
                    <a:ext uri="{9D8B030D-6E8A-4147-A177-3AD203B41FA5}">
                      <a16:colId xmlns:a16="http://schemas.microsoft.com/office/drawing/2014/main" val="3925716728"/>
                    </a:ext>
                  </a:extLst>
                </a:gridCol>
                <a:gridCol w="2054686">
                  <a:extLst>
                    <a:ext uri="{9D8B030D-6E8A-4147-A177-3AD203B41FA5}">
                      <a16:colId xmlns:a16="http://schemas.microsoft.com/office/drawing/2014/main" val="3509050931"/>
                    </a:ext>
                  </a:extLst>
                </a:gridCol>
              </a:tblGrid>
              <a:tr h="810163">
                <a:tc gridSpan="6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solidFill>
                          <a:srgbClr val="1F4AD3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330691"/>
                  </a:ext>
                </a:extLst>
              </a:tr>
              <a:tr h="810163">
                <a:tc gridSpan="5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  <a:spcBef>
                          <a:spcPts val="0"/>
                        </a:spcBef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822312"/>
                  </a:ext>
                </a:extLst>
              </a:tr>
              <a:tr h="810163">
                <a:tc gridSpan="4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solidFill>
                          <a:srgbClr val="1F4AD3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16706"/>
                  </a:ext>
                </a:extLst>
              </a:tr>
              <a:tr h="874967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69973"/>
                  </a:ext>
                </a:extLst>
              </a:tr>
              <a:tr h="850763">
                <a:tc gridSpan="2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688583"/>
                  </a:ext>
                </a:extLst>
              </a:tr>
              <a:tr h="849248">
                <a:tc>
                  <a:txBody>
                    <a:bodyPr/>
                    <a:lstStyle/>
                    <a:p>
                      <a:pPr marL="19050" indent="0" algn="r">
                        <a:lnSpc>
                          <a:spcPct val="100000"/>
                        </a:lnSpc>
                        <a:tabLst/>
                      </a:pPr>
                      <a:endParaRPr lang="en-US" sz="1600" b="1" dirty="0">
                        <a:solidFill>
                          <a:srgbClr val="1F4AD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5156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EDBDF8-9BA7-E646-903C-49468A3E5D89}"/>
              </a:ext>
            </a:extLst>
          </p:cNvPr>
          <p:cNvSpPr txBox="1"/>
          <p:nvPr/>
        </p:nvSpPr>
        <p:spPr>
          <a:xfrm>
            <a:off x="614518" y="3429000"/>
            <a:ext cx="254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4EC97-E18D-E64B-A228-DE2F34CBD891}"/>
              </a:ext>
            </a:extLst>
          </p:cNvPr>
          <p:cNvSpPr txBox="1"/>
          <p:nvPr/>
        </p:nvSpPr>
        <p:spPr>
          <a:xfrm>
            <a:off x="226337" y="4616134"/>
            <a:ext cx="2888230" cy="76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AD3"/>
                </a:solidFill>
              </a:rPr>
              <a:t> $15,000 </a:t>
            </a:r>
            <a:r>
              <a:rPr lang="en-US" sz="2000" dirty="0">
                <a:solidFill>
                  <a:srgbClr val="1F4AD3"/>
                </a:solidFill>
              </a:rPr>
              <a:t>Group Total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**</a:t>
            </a:r>
            <a:endParaRPr lang="en-US" sz="2000" dirty="0">
              <a:solidFill>
                <a:srgbClr val="1F4AD3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1F4AD3"/>
                </a:solidFill>
              </a:rPr>
              <a:t>   $5,000 </a:t>
            </a:r>
            <a:r>
              <a:rPr lang="en-US" sz="2000" dirty="0">
                <a:solidFill>
                  <a:srgbClr val="1F4AD3"/>
                </a:solidFill>
              </a:rPr>
              <a:t>of that is yours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DA44E-5803-DC40-B5B0-60371F5E21DE}"/>
              </a:ext>
            </a:extLst>
          </p:cNvPr>
          <p:cNvSpPr txBox="1"/>
          <p:nvPr/>
        </p:nvSpPr>
        <p:spPr>
          <a:xfrm>
            <a:off x="6482442" y="1388150"/>
            <a:ext cx="3254885" cy="64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60"/>
              </a:lnSpc>
            </a:pPr>
            <a:r>
              <a:rPr lang="en-US" sz="2000" b="1" dirty="0">
                <a:solidFill>
                  <a:srgbClr val="1F4AD3"/>
                </a:solidFill>
              </a:rPr>
              <a:t>$105,000 </a:t>
            </a:r>
            <a:r>
              <a:rPr lang="en-US" sz="2000" dirty="0">
                <a:solidFill>
                  <a:srgbClr val="1F4AD3"/>
                </a:solidFill>
              </a:rPr>
              <a:t>Group Total **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1F4AD3"/>
                </a:solidFill>
              </a:rPr>
              <a:t>           $40,000 </a:t>
            </a:r>
            <a:r>
              <a:rPr lang="en-US" sz="2000" dirty="0">
                <a:solidFill>
                  <a:srgbClr val="1F4AD3"/>
                </a:solidFill>
              </a:rPr>
              <a:t>of that is yours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90910-2F1F-F542-BE75-99FFD3A7BD76}"/>
              </a:ext>
            </a:extLst>
          </p:cNvPr>
          <p:cNvSpPr txBox="1"/>
          <p:nvPr/>
        </p:nvSpPr>
        <p:spPr>
          <a:xfrm>
            <a:off x="4760199" y="2194126"/>
            <a:ext cx="2960289" cy="64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60"/>
              </a:lnSpc>
            </a:pPr>
            <a:r>
              <a:rPr lang="en-US" sz="2000" b="1" dirty="0">
                <a:solidFill>
                  <a:srgbClr val="1F4AD3"/>
                </a:solidFill>
              </a:rPr>
              <a:t>$80,000 </a:t>
            </a:r>
            <a:r>
              <a:rPr lang="en-US" sz="2000" dirty="0">
                <a:solidFill>
                  <a:srgbClr val="1F4AD3"/>
                </a:solidFill>
              </a:rPr>
              <a:t>Group Total **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1F4AD3"/>
                </a:solidFill>
              </a:rPr>
              <a:t>      $30,000 </a:t>
            </a:r>
            <a:r>
              <a:rPr lang="en-US" sz="2000" dirty="0">
                <a:solidFill>
                  <a:srgbClr val="1F4AD3"/>
                </a:solidFill>
              </a:rPr>
              <a:t>of that is</a:t>
            </a:r>
            <a:r>
              <a:rPr lang="en-US" sz="2000" b="1" dirty="0">
                <a:solidFill>
                  <a:srgbClr val="1F4AD3"/>
                </a:solidFill>
              </a:rPr>
              <a:t> </a:t>
            </a:r>
            <a:r>
              <a:rPr lang="en-US" sz="2000" dirty="0">
                <a:solidFill>
                  <a:srgbClr val="1F4AD3"/>
                </a:solidFill>
              </a:rPr>
              <a:t>yours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AB031-0554-C540-99F0-D65A0C7021EE}"/>
              </a:ext>
            </a:extLst>
          </p:cNvPr>
          <p:cNvSpPr txBox="1"/>
          <p:nvPr/>
        </p:nvSpPr>
        <p:spPr>
          <a:xfrm>
            <a:off x="3161061" y="3001919"/>
            <a:ext cx="2905031" cy="64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60"/>
              </a:lnSpc>
            </a:pPr>
            <a:r>
              <a:rPr lang="en-US" sz="2000" b="1" dirty="0">
                <a:solidFill>
                  <a:srgbClr val="1F4AD3"/>
                </a:solidFill>
              </a:rPr>
              <a:t>$55,000 </a:t>
            </a:r>
            <a:r>
              <a:rPr lang="en-US" sz="2000" dirty="0">
                <a:solidFill>
                  <a:srgbClr val="1F4AD3"/>
                </a:solidFill>
              </a:rPr>
              <a:t>Group Total **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1F4AD3"/>
                </a:solidFill>
              </a:rPr>
              <a:t>     $25,000</a:t>
            </a:r>
            <a:r>
              <a:rPr lang="en-US" sz="2000" dirty="0">
                <a:solidFill>
                  <a:srgbClr val="1F4AD3"/>
                </a:solidFill>
              </a:rPr>
              <a:t> of that is yours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E6001-A4C4-6B41-84D1-D07E26319312}"/>
              </a:ext>
            </a:extLst>
          </p:cNvPr>
          <p:cNvSpPr txBox="1"/>
          <p:nvPr/>
        </p:nvSpPr>
        <p:spPr>
          <a:xfrm>
            <a:off x="1693924" y="3770841"/>
            <a:ext cx="2959533" cy="75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1F4AD3"/>
                </a:solidFill>
              </a:rPr>
              <a:t>$35,000 </a:t>
            </a:r>
            <a:r>
              <a:rPr lang="en-US" sz="2000" dirty="0">
                <a:solidFill>
                  <a:srgbClr val="1F4AD3"/>
                </a:solidFill>
              </a:rPr>
              <a:t>Group Total **</a:t>
            </a:r>
          </a:p>
          <a:p>
            <a:pPr>
              <a:lnSpc>
                <a:spcPct val="125000"/>
              </a:lnSpc>
            </a:pPr>
            <a:r>
              <a:rPr lang="en-US" sz="2000" b="1" dirty="0">
                <a:solidFill>
                  <a:srgbClr val="1F4AD3"/>
                </a:solidFill>
              </a:rPr>
              <a:t>      $15,000 </a:t>
            </a:r>
            <a:r>
              <a:rPr lang="en-US" sz="2000" dirty="0">
                <a:solidFill>
                  <a:srgbClr val="1F4AD3"/>
                </a:solidFill>
              </a:rPr>
              <a:t>of that is yours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F9F9C-C8C9-2545-A8BA-E02C2EC503D7}"/>
              </a:ext>
            </a:extLst>
          </p:cNvPr>
          <p:cNvSpPr txBox="1"/>
          <p:nvPr/>
        </p:nvSpPr>
        <p:spPr>
          <a:xfrm>
            <a:off x="2925622" y="4556185"/>
            <a:ext cx="2054942" cy="8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200" b="1" dirty="0">
                <a:solidFill>
                  <a:srgbClr val="C00000"/>
                </a:solidFill>
              </a:rPr>
              <a:t>Senior Assoc.</a:t>
            </a:r>
          </a:p>
          <a:p>
            <a:pPr algn="ctr">
              <a:lnSpc>
                <a:spcPts val="2820"/>
              </a:lnSpc>
            </a:pPr>
            <a:r>
              <a:rPr lang="en-US" sz="2600" b="1" dirty="0">
                <a:solidFill>
                  <a:srgbClr val="C00000"/>
                </a:solidFill>
              </a:rPr>
              <a:t>$1,010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25910-79F4-824E-8A17-3148E3A515AF}"/>
              </a:ext>
            </a:extLst>
          </p:cNvPr>
          <p:cNvSpPr txBox="1"/>
          <p:nvPr/>
        </p:nvSpPr>
        <p:spPr>
          <a:xfrm>
            <a:off x="4760199" y="3664736"/>
            <a:ext cx="1514167" cy="8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200" b="1" dirty="0">
                <a:solidFill>
                  <a:srgbClr val="C00000"/>
                </a:solidFill>
              </a:rPr>
              <a:t>Director</a:t>
            </a:r>
          </a:p>
          <a:p>
            <a:pPr algn="ctr">
              <a:lnSpc>
                <a:spcPts val="2820"/>
              </a:lnSpc>
            </a:pPr>
            <a:r>
              <a:rPr lang="en-US" sz="2600" b="1" dirty="0">
                <a:solidFill>
                  <a:srgbClr val="C00000"/>
                </a:solidFill>
              </a:rPr>
              <a:t>$1,130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07F59-C841-B645-AAAE-254D4A31CAA9}"/>
              </a:ext>
            </a:extLst>
          </p:cNvPr>
          <p:cNvSpPr txBox="1"/>
          <p:nvPr/>
        </p:nvSpPr>
        <p:spPr>
          <a:xfrm>
            <a:off x="6218491" y="2875187"/>
            <a:ext cx="1759972" cy="8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200" b="1" dirty="0">
                <a:solidFill>
                  <a:srgbClr val="C00000"/>
                </a:solidFill>
              </a:rPr>
              <a:t>Senior Dir.</a:t>
            </a:r>
          </a:p>
          <a:p>
            <a:pPr algn="ctr">
              <a:lnSpc>
                <a:spcPts val="2820"/>
              </a:lnSpc>
            </a:pPr>
            <a:r>
              <a:rPr lang="en-US" sz="2600" b="1" dirty="0">
                <a:solidFill>
                  <a:srgbClr val="C00000"/>
                </a:solidFill>
              </a:rPr>
              <a:t>$1,260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C8BDB-4772-AC4A-9164-A66F37BF3AA1}"/>
              </a:ext>
            </a:extLst>
          </p:cNvPr>
          <p:cNvSpPr txBox="1"/>
          <p:nvPr/>
        </p:nvSpPr>
        <p:spPr>
          <a:xfrm>
            <a:off x="7872887" y="2039706"/>
            <a:ext cx="2054942" cy="8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200" b="1" dirty="0">
                <a:solidFill>
                  <a:srgbClr val="C00000"/>
                </a:solidFill>
              </a:rPr>
              <a:t>Managing Dir.</a:t>
            </a:r>
          </a:p>
          <a:p>
            <a:pPr algn="ctr">
              <a:lnSpc>
                <a:spcPts val="2820"/>
              </a:lnSpc>
            </a:pPr>
            <a:r>
              <a:rPr lang="en-US" sz="2600" b="1" dirty="0">
                <a:solidFill>
                  <a:srgbClr val="C00000"/>
                </a:solidFill>
              </a:rPr>
              <a:t>$1,400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97A6C1-865F-0743-89A1-3F900A65EF08}"/>
              </a:ext>
            </a:extLst>
          </p:cNvPr>
          <p:cNvSpPr txBox="1"/>
          <p:nvPr/>
        </p:nvSpPr>
        <p:spPr>
          <a:xfrm>
            <a:off x="9915142" y="1241757"/>
            <a:ext cx="2054942" cy="8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200" b="1" dirty="0">
                <a:solidFill>
                  <a:srgbClr val="C00000"/>
                </a:solidFill>
              </a:rPr>
              <a:t>Executive Dir.</a:t>
            </a:r>
          </a:p>
          <a:p>
            <a:pPr algn="ctr">
              <a:lnSpc>
                <a:spcPts val="2820"/>
              </a:lnSpc>
            </a:pPr>
            <a:r>
              <a:rPr lang="en-US" sz="2600" b="1" dirty="0">
                <a:solidFill>
                  <a:srgbClr val="C00000"/>
                </a:solidFill>
              </a:rPr>
              <a:t>$1,550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543CD-DED9-5C4F-88C2-FA519C68A903}"/>
              </a:ext>
            </a:extLst>
          </p:cNvPr>
          <p:cNvSpPr txBox="1"/>
          <p:nvPr/>
        </p:nvSpPr>
        <p:spPr>
          <a:xfrm>
            <a:off x="5047944" y="4728014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6684A-FEA1-8045-92FE-B220BA2DDEFF}"/>
              </a:ext>
            </a:extLst>
          </p:cNvPr>
          <p:cNvSpPr txBox="1"/>
          <p:nvPr/>
        </p:nvSpPr>
        <p:spPr>
          <a:xfrm>
            <a:off x="3471669" y="5551909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7972A-81E5-FF43-9DCF-9433ACA5B53E}"/>
              </a:ext>
            </a:extLst>
          </p:cNvPr>
          <p:cNvSpPr txBox="1"/>
          <p:nvPr/>
        </p:nvSpPr>
        <p:spPr>
          <a:xfrm>
            <a:off x="5051222" y="5551909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$230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A5C942-9B36-FA4D-965B-1F4A55EA8840}"/>
              </a:ext>
            </a:extLst>
          </p:cNvPr>
          <p:cNvSpPr txBox="1"/>
          <p:nvPr/>
        </p:nvSpPr>
        <p:spPr>
          <a:xfrm>
            <a:off x="6656439" y="3913046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1B7959-77A9-C344-AFC3-5B23398D9F3D}"/>
              </a:ext>
            </a:extLst>
          </p:cNvPr>
          <p:cNvSpPr txBox="1"/>
          <p:nvPr/>
        </p:nvSpPr>
        <p:spPr>
          <a:xfrm>
            <a:off x="6656439" y="4728014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$250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F3F03-C8B6-5145-B622-8A93B9DF604C}"/>
              </a:ext>
            </a:extLst>
          </p:cNvPr>
          <p:cNvSpPr txBox="1"/>
          <p:nvPr/>
        </p:nvSpPr>
        <p:spPr>
          <a:xfrm>
            <a:off x="6656439" y="5539420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$360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C91A8-D108-3B41-8529-9D8A45ADA2C8}"/>
              </a:ext>
            </a:extLst>
          </p:cNvPr>
          <p:cNvSpPr txBox="1"/>
          <p:nvPr/>
        </p:nvSpPr>
        <p:spPr>
          <a:xfrm>
            <a:off x="8415766" y="5551909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054A8-F77C-6645-9B84-F61EA0B3888F}"/>
              </a:ext>
            </a:extLst>
          </p:cNvPr>
          <p:cNvSpPr txBox="1"/>
          <p:nvPr/>
        </p:nvSpPr>
        <p:spPr>
          <a:xfrm>
            <a:off x="8422546" y="4728014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$390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D198A0-4B53-4A4B-975C-192A5D82DF11}"/>
              </a:ext>
            </a:extLst>
          </p:cNvPr>
          <p:cNvSpPr txBox="1"/>
          <p:nvPr/>
        </p:nvSpPr>
        <p:spPr>
          <a:xfrm>
            <a:off x="8429449" y="3910931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E1F108-FEC1-4C4D-94F5-B356DAEDC74E}"/>
              </a:ext>
            </a:extLst>
          </p:cNvPr>
          <p:cNvSpPr txBox="1"/>
          <p:nvPr/>
        </p:nvSpPr>
        <p:spPr>
          <a:xfrm>
            <a:off x="8429450" y="3052369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F3E2FE-C99C-E547-B6FA-CD3702803A4C}"/>
              </a:ext>
            </a:extLst>
          </p:cNvPr>
          <p:cNvSpPr txBox="1"/>
          <p:nvPr/>
        </p:nvSpPr>
        <p:spPr>
          <a:xfrm>
            <a:off x="10422804" y="5520218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$650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F84D0E-092E-374A-B8D7-65F8E06F6202}"/>
              </a:ext>
            </a:extLst>
          </p:cNvPr>
          <p:cNvSpPr txBox="1"/>
          <p:nvPr/>
        </p:nvSpPr>
        <p:spPr>
          <a:xfrm>
            <a:off x="10447083" y="4673245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$540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0A706B-A412-6741-B695-FA4EC9CF7606}"/>
              </a:ext>
            </a:extLst>
          </p:cNvPr>
          <p:cNvSpPr txBox="1"/>
          <p:nvPr/>
        </p:nvSpPr>
        <p:spPr>
          <a:xfrm>
            <a:off x="10447084" y="3910932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$420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3208AB-02B7-374E-A7A3-4E4303C69CDD}"/>
              </a:ext>
            </a:extLst>
          </p:cNvPr>
          <p:cNvSpPr txBox="1"/>
          <p:nvPr/>
        </p:nvSpPr>
        <p:spPr>
          <a:xfrm>
            <a:off x="10455789" y="3054666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$290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C22C60-B541-1C43-9E7F-0DDAC486C1E3}"/>
              </a:ext>
            </a:extLst>
          </p:cNvPr>
          <p:cNvSpPr txBox="1"/>
          <p:nvPr/>
        </p:nvSpPr>
        <p:spPr>
          <a:xfrm>
            <a:off x="10466703" y="2259944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$150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799A9-9D32-674B-AF81-B7D7DA64582A}"/>
              </a:ext>
            </a:extLst>
          </p:cNvPr>
          <p:cNvSpPr/>
          <p:nvPr/>
        </p:nvSpPr>
        <p:spPr>
          <a:xfrm>
            <a:off x="113437" y="5419292"/>
            <a:ext cx="1656423" cy="820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" indent="0" algn="r">
              <a:lnSpc>
                <a:spcPct val="120000"/>
              </a:lnSpc>
              <a:tabLst/>
            </a:pPr>
            <a:r>
              <a:rPr lang="en-US" sz="2000" dirty="0">
                <a:solidFill>
                  <a:srgbClr val="1F4AD3"/>
                </a:solidFill>
              </a:rPr>
              <a:t> </a:t>
            </a:r>
            <a:r>
              <a:rPr lang="en-US" sz="2000" b="1" dirty="0">
                <a:solidFill>
                  <a:srgbClr val="1F4AD3"/>
                </a:solidFill>
              </a:rPr>
              <a:t>Complete 2</a:t>
            </a:r>
          </a:p>
          <a:p>
            <a:pPr marL="19050" indent="0" algn="r">
              <a:lnSpc>
                <a:spcPct val="120000"/>
              </a:lnSpc>
              <a:tabLst/>
            </a:pPr>
            <a:r>
              <a:rPr lang="en-US" sz="2000" b="1" dirty="0">
                <a:solidFill>
                  <a:srgbClr val="1F4AD3"/>
                </a:solidFill>
              </a:rPr>
              <a:t>Training Sales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FC3FA-0525-1842-BEDE-CA0AB4D93F04}"/>
              </a:ext>
            </a:extLst>
          </p:cNvPr>
          <p:cNvSpPr/>
          <p:nvPr/>
        </p:nvSpPr>
        <p:spPr>
          <a:xfrm>
            <a:off x="1787149" y="5402185"/>
            <a:ext cx="1230195" cy="78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1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Associate</a:t>
            </a:r>
          </a:p>
          <a:p>
            <a:pPr algn="ctr">
              <a:lnSpc>
                <a:spcPts val="2620"/>
              </a:lnSpc>
            </a:pPr>
            <a:r>
              <a:rPr lang="en-US" sz="2600" b="1" dirty="0">
                <a:solidFill>
                  <a:srgbClr val="C00000"/>
                </a:solidFill>
              </a:rPr>
              <a:t>$900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401B1-E720-634D-B064-09C7F95DD92C}"/>
              </a:ext>
            </a:extLst>
          </p:cNvPr>
          <p:cNvSpPr txBox="1"/>
          <p:nvPr/>
        </p:nvSpPr>
        <p:spPr>
          <a:xfrm>
            <a:off x="265815" y="6306675"/>
            <a:ext cx="11361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F4AD3"/>
                </a:solidFill>
              </a:rPr>
              <a:t>* Based on an average sale of $3,500.   ** </a:t>
            </a:r>
            <a:r>
              <a:rPr lang="en-US" sz="1600" b="1" dirty="0">
                <a:solidFill>
                  <a:srgbClr val="1F4AD3"/>
                </a:solidFill>
              </a:rPr>
              <a:t>Cumulative</a:t>
            </a:r>
            <a:r>
              <a:rPr lang="en-US" sz="1600" dirty="0">
                <a:solidFill>
                  <a:srgbClr val="1F4AD3"/>
                </a:solidFill>
              </a:rPr>
              <a:t> since day one.  Personal sales are included in your group total</a:t>
            </a:r>
          </a:p>
          <a:p>
            <a:pPr algn="ctr"/>
            <a:r>
              <a:rPr lang="en-US" sz="1600" dirty="0">
                <a:solidFill>
                  <a:srgbClr val="1F4AD3"/>
                </a:solidFill>
              </a:rPr>
              <a:t>See official compensation details on the company website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E98FFA-889D-174A-86A8-1F67DF54D047}"/>
              </a:ext>
            </a:extLst>
          </p:cNvPr>
          <p:cNvSpPr/>
          <p:nvPr/>
        </p:nvSpPr>
        <p:spPr>
          <a:xfrm>
            <a:off x="740722" y="3024411"/>
            <a:ext cx="731616" cy="466581"/>
          </a:xfrm>
          <a:prstGeom prst="roundRect">
            <a:avLst/>
          </a:prstGeom>
          <a:solidFill>
            <a:srgbClr val="1F4AD3">
              <a:alpha val="84000"/>
            </a:srgbClr>
          </a:solidFill>
          <a:effectLst>
            <a:outerShdw blurRad="63500" dist="635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16 </a:t>
            </a:r>
            <a:r>
              <a:rPr lang="en-US" dirty="0">
                <a:solidFill>
                  <a:schemeClr val="bg1"/>
                </a:solidFill>
              </a:rPr>
              <a:t>*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E4680C3-7F0C-A548-AE38-D45F4A41EF42}"/>
              </a:ext>
            </a:extLst>
          </p:cNvPr>
          <p:cNvSpPr/>
          <p:nvPr/>
        </p:nvSpPr>
        <p:spPr>
          <a:xfrm>
            <a:off x="655486" y="3732545"/>
            <a:ext cx="931696" cy="748499"/>
          </a:xfrm>
          <a:prstGeom prst="roundRect">
            <a:avLst/>
          </a:prstGeom>
          <a:solidFill>
            <a:srgbClr val="1F4AD3">
              <a:alpha val="84000"/>
            </a:srgbClr>
          </a:solidFill>
          <a:effectLst>
            <a:outerShdw blurRad="63500" dist="635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</a:rPr>
              <a:t>*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Sales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97057C9-CD16-8940-8A56-7AFC2883CBE7}"/>
              </a:ext>
            </a:extLst>
          </p:cNvPr>
          <p:cNvSpPr/>
          <p:nvPr/>
        </p:nvSpPr>
        <p:spPr>
          <a:xfrm>
            <a:off x="725225" y="2246111"/>
            <a:ext cx="731616" cy="466581"/>
          </a:xfrm>
          <a:prstGeom prst="roundRect">
            <a:avLst/>
          </a:prstGeom>
          <a:solidFill>
            <a:srgbClr val="1F4AD3">
              <a:alpha val="84000"/>
            </a:srgbClr>
          </a:solidFill>
          <a:effectLst>
            <a:outerShdw blurRad="63500" dist="635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23 </a:t>
            </a:r>
            <a:r>
              <a:rPr lang="en-US" dirty="0">
                <a:solidFill>
                  <a:schemeClr val="bg1"/>
                </a:solidFill>
              </a:rPr>
              <a:t>*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1ABA13E-6C68-CF49-8C6A-C701FF2AFE22}"/>
              </a:ext>
            </a:extLst>
          </p:cNvPr>
          <p:cNvSpPr/>
          <p:nvPr/>
        </p:nvSpPr>
        <p:spPr>
          <a:xfrm>
            <a:off x="725224" y="1406928"/>
            <a:ext cx="731616" cy="467818"/>
          </a:xfrm>
          <a:prstGeom prst="roundRect">
            <a:avLst/>
          </a:prstGeom>
          <a:solidFill>
            <a:srgbClr val="1F4AD3">
              <a:alpha val="84000"/>
            </a:srgbClr>
          </a:solidFill>
          <a:effectLst>
            <a:outerShdw blurRad="63500" dist="635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*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2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A91D2A-3D9E-6C43-93D5-2A328BD6A8BD}"/>
              </a:ext>
            </a:extLst>
          </p:cNvPr>
          <p:cNvSpPr/>
          <p:nvPr/>
        </p:nvSpPr>
        <p:spPr>
          <a:xfrm>
            <a:off x="3735093" y="229319"/>
            <a:ext cx="7594170" cy="71120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3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Override Other Executive Directors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437A12-B11F-2945-845F-A0815879E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77971"/>
              </p:ext>
            </p:extLst>
          </p:nvPr>
        </p:nvGraphicFramePr>
        <p:xfrm>
          <a:off x="1281934" y="1382370"/>
          <a:ext cx="9752861" cy="4989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447">
                  <a:extLst>
                    <a:ext uri="{9D8B030D-6E8A-4147-A177-3AD203B41FA5}">
                      <a16:colId xmlns:a16="http://schemas.microsoft.com/office/drawing/2014/main" val="2438441561"/>
                    </a:ext>
                  </a:extLst>
                </a:gridCol>
                <a:gridCol w="1674394">
                  <a:extLst>
                    <a:ext uri="{9D8B030D-6E8A-4147-A177-3AD203B41FA5}">
                      <a16:colId xmlns:a16="http://schemas.microsoft.com/office/drawing/2014/main" val="661425585"/>
                    </a:ext>
                  </a:extLst>
                </a:gridCol>
                <a:gridCol w="1733665">
                  <a:extLst>
                    <a:ext uri="{9D8B030D-6E8A-4147-A177-3AD203B41FA5}">
                      <a16:colId xmlns:a16="http://schemas.microsoft.com/office/drawing/2014/main" val="1243645700"/>
                    </a:ext>
                  </a:extLst>
                </a:gridCol>
                <a:gridCol w="3618355">
                  <a:extLst>
                    <a:ext uri="{9D8B030D-6E8A-4147-A177-3AD203B41FA5}">
                      <a16:colId xmlns:a16="http://schemas.microsoft.com/office/drawing/2014/main" val="1227991287"/>
                    </a:ext>
                  </a:extLst>
                </a:gridCol>
              </a:tblGrid>
              <a:tr h="883379">
                <a:tc>
                  <a:txBody>
                    <a:bodyPr/>
                    <a:lstStyle/>
                    <a:p>
                      <a:pPr algn="ctr"/>
                      <a:endParaRPr lang="en-US" sz="3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Generation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 Executive Director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5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8.16%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endParaRPr lang="en-US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endParaRPr lang="en-US" sz="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endParaRPr lang="en-US" sz="1200" b="1" dirty="0"/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200310"/>
                  </a:ext>
                </a:extLst>
              </a:tr>
              <a:tr h="673057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nd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5.10%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  <a:p>
                      <a:pPr algn="ctr"/>
                      <a:r>
                        <a:rPr lang="en-US" sz="2800" b="1" dirty="0"/>
                        <a:t> </a:t>
                      </a:r>
                    </a:p>
                    <a:p>
                      <a:pPr algn="ctr"/>
                      <a:endParaRPr lang="en-US" sz="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00833"/>
                  </a:ext>
                </a:extLst>
              </a:tr>
              <a:tr h="673057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rd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4.08%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  <a:p>
                      <a:pPr algn="ctr"/>
                      <a:r>
                        <a:rPr lang="en-US" sz="2800" b="1" dirty="0"/>
                        <a:t> </a:t>
                      </a:r>
                    </a:p>
                    <a:p>
                      <a:pPr algn="ctr"/>
                      <a:endParaRPr lang="en-US" sz="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1549"/>
                  </a:ext>
                </a:extLst>
              </a:tr>
              <a:tr h="673057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3.06%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  <a:p>
                      <a:pPr algn="ctr"/>
                      <a:endParaRPr lang="en-US" sz="2800" b="1" dirty="0"/>
                    </a:p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044033"/>
                  </a:ext>
                </a:extLst>
              </a:tr>
              <a:tr h="673057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3.06%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  <a:p>
                      <a:pPr algn="ctr"/>
                      <a:endParaRPr lang="en-US" sz="2800" b="1" dirty="0"/>
                    </a:p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193677"/>
                  </a:ext>
                </a:extLst>
              </a:tr>
              <a:tr h="673057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  <a:r>
                        <a:rPr lang="en-US" sz="2400" b="1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</a:t>
                      </a: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2.04%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  <a:p>
                      <a:pPr algn="ctr"/>
                      <a:endParaRPr lang="en-US" sz="2800" b="1" dirty="0"/>
                    </a:p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241660"/>
                  </a:ext>
                </a:extLst>
              </a:tr>
              <a:tr h="524993">
                <a:tc gridSpan="4">
                  <a:txBody>
                    <a:bodyPr/>
                    <a:lstStyle/>
                    <a:p>
                      <a:pPr algn="ctr"/>
                      <a:endParaRPr lang="en-US" sz="500" b="0" dirty="0">
                        <a:solidFill>
                          <a:srgbClr val="1F4AD3"/>
                        </a:solidFill>
                      </a:endParaRPr>
                    </a:p>
                    <a:p>
                      <a:pPr algn="ctr"/>
                      <a:r>
                        <a:rPr lang="en-US" sz="1800" b="0" dirty="0">
                          <a:solidFill>
                            <a:srgbClr val="1F4AD3"/>
                          </a:solidFill>
                        </a:rPr>
                        <a:t>Based on an average sale of $3,500. See official compensation details on the company website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986241"/>
                  </a:ext>
                </a:extLst>
              </a:tr>
            </a:tbl>
          </a:graphicData>
        </a:graphic>
      </p:graphicFrame>
      <p:sp>
        <p:nvSpPr>
          <p:cNvPr id="4" name="Curved Left Arrow 3">
            <a:extLst>
              <a:ext uri="{FF2B5EF4-FFF2-40B4-BE49-F238E27FC236}">
                <a16:creationId xmlns:a16="http://schemas.microsoft.com/office/drawing/2014/main" id="{620D8893-F333-EF41-911B-91C228311003}"/>
              </a:ext>
            </a:extLst>
          </p:cNvPr>
          <p:cNvSpPr/>
          <p:nvPr/>
        </p:nvSpPr>
        <p:spPr>
          <a:xfrm rot="5400000">
            <a:off x="7387845" y="4604685"/>
            <a:ext cx="553998" cy="960546"/>
          </a:xfrm>
          <a:prstGeom prst="curvedLeftArrow">
            <a:avLst>
              <a:gd name="adj1" fmla="val 25000"/>
              <a:gd name="adj2" fmla="val 51833"/>
              <a:gd name="adj3" fmla="val 403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6B11A-0E05-DA43-8651-D7B7FA9F78DB}"/>
              </a:ext>
            </a:extLst>
          </p:cNvPr>
          <p:cNvSpPr/>
          <p:nvPr/>
        </p:nvSpPr>
        <p:spPr>
          <a:xfrm>
            <a:off x="7578672" y="1469754"/>
            <a:ext cx="3337612" cy="4373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00" b="1" dirty="0"/>
          </a:p>
          <a:p>
            <a:pPr algn="ctr"/>
            <a:r>
              <a:rPr lang="en-US" sz="3000" b="1" dirty="0">
                <a:solidFill>
                  <a:srgbClr val="C00000"/>
                </a:solidFill>
              </a:rPr>
              <a:t>Long-Term Residual</a:t>
            </a:r>
          </a:p>
          <a:p>
            <a:pPr algn="ctr"/>
            <a:endParaRPr lang="en-US" sz="500" b="1" dirty="0">
              <a:solidFill>
                <a:srgbClr val="C00000"/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Override every sale made in the offices  of other Leaders    who run their own businesses entirely independent of you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</a:t>
            </a:r>
          </a:p>
          <a:p>
            <a:pPr algn="ctr">
              <a:lnSpc>
                <a:spcPct val="105000"/>
              </a:lnSpc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05000"/>
              </a:lnSpc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(Like a Franchisor)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5B78D-A13C-1A43-9D3E-396B7F04FFE0}"/>
              </a:ext>
            </a:extLst>
          </p:cNvPr>
          <p:cNvSpPr/>
          <p:nvPr/>
        </p:nvSpPr>
        <p:spPr>
          <a:xfrm>
            <a:off x="5904854" y="2365440"/>
            <a:ext cx="11516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$125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AA859-2011-774E-9F6B-B27E0400988A}"/>
              </a:ext>
            </a:extLst>
          </p:cNvPr>
          <p:cNvSpPr/>
          <p:nvPr/>
        </p:nvSpPr>
        <p:spPr>
          <a:xfrm>
            <a:off x="6003012" y="3086165"/>
            <a:ext cx="960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$100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6E06BE-8CE7-9F43-AC3D-970416F83B09}"/>
              </a:ext>
            </a:extLst>
          </p:cNvPr>
          <p:cNvSpPr/>
          <p:nvPr/>
        </p:nvSpPr>
        <p:spPr>
          <a:xfrm>
            <a:off x="6096000" y="3802573"/>
            <a:ext cx="960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$75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00BF7-8019-2E4F-922D-983DAEE9845D}"/>
              </a:ext>
            </a:extLst>
          </p:cNvPr>
          <p:cNvSpPr/>
          <p:nvPr/>
        </p:nvSpPr>
        <p:spPr>
          <a:xfrm>
            <a:off x="6096000" y="4514798"/>
            <a:ext cx="960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$75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ACC33B-F665-D544-B626-2F9D533E4E7A}"/>
              </a:ext>
            </a:extLst>
          </p:cNvPr>
          <p:cNvSpPr/>
          <p:nvPr/>
        </p:nvSpPr>
        <p:spPr>
          <a:xfrm>
            <a:off x="6096000" y="5210143"/>
            <a:ext cx="960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$50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22469-D1A5-0C4C-9CF0-C4A6ED755F86}"/>
              </a:ext>
            </a:extLst>
          </p:cNvPr>
          <p:cNvSpPr/>
          <p:nvPr/>
        </p:nvSpPr>
        <p:spPr>
          <a:xfrm>
            <a:off x="5904854" y="1569026"/>
            <a:ext cx="11516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$200 </a:t>
            </a:r>
          </a:p>
        </p:txBody>
      </p:sp>
    </p:spTree>
    <p:extLst>
      <p:ext uri="{BB962C8B-B14F-4D97-AF65-F5344CB8AC3E}">
        <p14:creationId xmlns:p14="http://schemas.microsoft.com/office/powerpoint/2010/main" val="3202083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A91D2A-3D9E-6C43-93D5-2A328BD6A8BD}"/>
              </a:ext>
            </a:extLst>
          </p:cNvPr>
          <p:cNvSpPr/>
          <p:nvPr/>
        </p:nvSpPr>
        <p:spPr>
          <a:xfrm>
            <a:off x="5016506" y="245647"/>
            <a:ext cx="4486723" cy="79938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 Fast-Track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5FED7-61E3-9F41-9D54-7EEB6CCF6821}"/>
              </a:ext>
            </a:extLst>
          </p:cNvPr>
          <p:cNvSpPr txBox="1"/>
          <p:nvPr/>
        </p:nvSpPr>
        <p:spPr>
          <a:xfrm>
            <a:off x="1498438" y="1842992"/>
            <a:ext cx="8621485" cy="402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For Those In a Hurry…</a:t>
            </a:r>
          </a:p>
          <a:p>
            <a:endParaRPr lang="en-US" sz="1200" b="1" dirty="0"/>
          </a:p>
          <a:p>
            <a:pPr>
              <a:lnSpc>
                <a:spcPct val="110000"/>
              </a:lnSpc>
            </a:pPr>
            <a:r>
              <a:rPr lang="en-US" sz="4000" b="1" dirty="0"/>
              <a:t>United Financial Provides           </a:t>
            </a:r>
          </a:p>
          <a:p>
            <a:pPr>
              <a:lnSpc>
                <a:spcPct val="110000"/>
              </a:lnSpc>
            </a:pPr>
            <a:r>
              <a:rPr lang="en-US" sz="3800" b="1" dirty="0"/>
              <a:t>a </a:t>
            </a:r>
            <a:r>
              <a:rPr lang="en-US" sz="4000" b="1" dirty="0"/>
              <a:t>Fast-Track to Run on…</a:t>
            </a:r>
          </a:p>
          <a:p>
            <a:pPr>
              <a:lnSpc>
                <a:spcPct val="110000"/>
              </a:lnSpc>
            </a:pPr>
            <a:endParaRPr lang="en-US" sz="500" b="1" dirty="0"/>
          </a:p>
          <a:p>
            <a:pPr marL="128587">
              <a:lnSpc>
                <a:spcPct val="130000"/>
              </a:lnSpc>
              <a:buSzPct val="90000"/>
            </a:pPr>
            <a:r>
              <a:rPr lang="en-US" sz="3800" b="1" dirty="0"/>
              <a:t>“Fast-Track to </a:t>
            </a:r>
            <a:r>
              <a:rPr lang="en-US" sz="3800" b="1" u="sng" dirty="0">
                <a:solidFill>
                  <a:srgbClr val="C00000"/>
                </a:solidFill>
              </a:rPr>
              <a:t>Senior Associate”</a:t>
            </a:r>
          </a:p>
          <a:p>
            <a:pPr marL="742950" indent="-742950" algn="ctr">
              <a:lnSpc>
                <a:spcPct val="130000"/>
              </a:lnSpc>
              <a:buAutoNum type="arabicPeriod"/>
            </a:pPr>
            <a:endParaRPr lang="en-US" sz="4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41E7F-1907-124A-B366-F07416C2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06" y="1842992"/>
            <a:ext cx="3916694" cy="35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7422367" y="2130507"/>
            <a:ext cx="3519714" cy="210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4400" b="1" dirty="0"/>
              <a:t>Your First</a:t>
            </a:r>
          </a:p>
          <a:p>
            <a:pPr algn="ctr">
              <a:lnSpc>
                <a:spcPts val="5980"/>
              </a:lnSpc>
            </a:pPr>
            <a:r>
              <a:rPr lang="en-US" sz="6000" b="1" dirty="0">
                <a:solidFill>
                  <a:srgbClr val="C00000"/>
                </a:solidFill>
              </a:rPr>
              <a:t>45 </a:t>
            </a:r>
          </a:p>
          <a:p>
            <a:pPr algn="ctr">
              <a:lnSpc>
                <a:spcPts val="4580"/>
              </a:lnSpc>
            </a:pPr>
            <a:r>
              <a:rPr lang="en-US" sz="4400" b="1" dirty="0"/>
              <a:t>Days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3771900" y="272368"/>
            <a:ext cx="7479869" cy="66562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Fast-Track to Senior Associate</a:t>
            </a:r>
            <a:endParaRPr lang="en-US" sz="32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C89A4-BD34-B94B-AAA2-C341370B1DD1}"/>
              </a:ext>
            </a:extLst>
          </p:cNvPr>
          <p:cNvSpPr/>
          <p:nvPr/>
        </p:nvSpPr>
        <p:spPr>
          <a:xfrm>
            <a:off x="3872556" y="1293284"/>
            <a:ext cx="594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3-2-1 to Senior Associate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C89F7-294D-4F4C-BDCB-148E27D96CDC}"/>
              </a:ext>
            </a:extLst>
          </p:cNvPr>
          <p:cNvSpPr txBox="1"/>
          <p:nvPr/>
        </p:nvSpPr>
        <p:spPr>
          <a:xfrm>
            <a:off x="2725610" y="2144054"/>
            <a:ext cx="4752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80000"/>
            </a:pPr>
            <a:r>
              <a:rPr lang="en-US" sz="4000" b="1" dirty="0">
                <a:solidFill>
                  <a:srgbClr val="C00000"/>
                </a:solidFill>
              </a:rPr>
              <a:t>3</a:t>
            </a:r>
            <a:r>
              <a:rPr lang="en-US" sz="3600" b="1" dirty="0"/>
              <a:t>  Personal Recruits</a:t>
            </a:r>
          </a:p>
          <a:p>
            <a:pPr>
              <a:buClr>
                <a:schemeClr val="tx1"/>
              </a:buClr>
              <a:buSzPct val="80000"/>
            </a:pPr>
            <a:r>
              <a:rPr lang="en-US" sz="4000" b="1" dirty="0">
                <a:solidFill>
                  <a:srgbClr val="C00000"/>
                </a:solidFill>
              </a:rPr>
              <a:t>2</a:t>
            </a:r>
            <a:r>
              <a:rPr lang="en-US" sz="3600" b="1" dirty="0"/>
              <a:t>  Field Training Sales</a:t>
            </a:r>
          </a:p>
          <a:p>
            <a:pPr>
              <a:buClr>
                <a:schemeClr val="tx1"/>
              </a:buClr>
              <a:buSzPct val="80000"/>
            </a:pPr>
            <a:r>
              <a:rPr lang="en-US" sz="4000" b="1" dirty="0">
                <a:solidFill>
                  <a:srgbClr val="C00000"/>
                </a:solidFill>
              </a:rPr>
              <a:t>1</a:t>
            </a:r>
            <a:r>
              <a:rPr lang="en-US" sz="3600" b="1" dirty="0"/>
              <a:t>  Personal Sale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4442D0-ECC0-614B-A621-588E99E70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67875"/>
              </p:ext>
            </p:extLst>
          </p:nvPr>
        </p:nvGraphicFramePr>
        <p:xfrm>
          <a:off x="2497015" y="4295010"/>
          <a:ext cx="8232596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840">
                  <a:extLst>
                    <a:ext uri="{9D8B030D-6E8A-4147-A177-3AD203B41FA5}">
                      <a16:colId xmlns:a16="http://schemas.microsoft.com/office/drawing/2014/main" val="101322410"/>
                    </a:ext>
                  </a:extLst>
                </a:gridCol>
                <a:gridCol w="2507536">
                  <a:extLst>
                    <a:ext uri="{9D8B030D-6E8A-4147-A177-3AD203B41FA5}">
                      <a16:colId xmlns:a16="http://schemas.microsoft.com/office/drawing/2014/main" val="1743675806"/>
                    </a:ext>
                  </a:extLst>
                </a:gridCol>
                <a:gridCol w="3013220">
                  <a:extLst>
                    <a:ext uri="{9D8B030D-6E8A-4147-A177-3AD203B41FA5}">
                      <a16:colId xmlns:a16="http://schemas.microsoft.com/office/drawing/2014/main" val="2223496498"/>
                    </a:ext>
                  </a:extLst>
                </a:gridCol>
              </a:tblGrid>
              <a:tr h="461386">
                <a:tc gridSpan="2"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3000" dirty="0">
                          <a:solidFill>
                            <a:srgbClr val="C00000"/>
                          </a:solidFill>
                        </a:rPr>
                        <a:t>Senior Associate</a:t>
                      </a:r>
                    </a:p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$1,010</a:t>
                      </a:r>
                    </a:p>
                    <a:p>
                      <a:pPr algn="ctr"/>
                      <a:endParaRPr lang="en-US" sz="5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9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1F4AD3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F4AD3"/>
                          </a:solidFill>
                        </a:rPr>
                        <a:t>Complete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1F4AD3"/>
                          </a:solidFill>
                        </a:rPr>
                        <a:t> Training Sales</a:t>
                      </a:r>
                    </a:p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C00000"/>
                          </a:solidFill>
                        </a:rPr>
                        <a:t>Associate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$900</a:t>
                      </a:r>
                    </a:p>
                    <a:p>
                      <a:pPr algn="ctr"/>
                      <a:endParaRPr lang="en-US" sz="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  <a:p>
                      <a:pPr algn="ctr"/>
                      <a:endParaRPr lang="en-US" sz="800" b="1" dirty="0"/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C00000"/>
                          </a:solidFill>
                        </a:rPr>
                        <a:t>+ $110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816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732D7B-472C-D146-B57C-135373275E91}"/>
              </a:ext>
            </a:extLst>
          </p:cNvPr>
          <p:cNvSpPr txBox="1"/>
          <p:nvPr/>
        </p:nvSpPr>
        <p:spPr>
          <a:xfrm>
            <a:off x="3341901" y="4531586"/>
            <a:ext cx="4080466" cy="779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US" sz="2600" b="1" dirty="0">
                <a:solidFill>
                  <a:srgbClr val="1F4AD3"/>
                </a:solidFill>
              </a:rPr>
              <a:t>      $15,000 </a:t>
            </a:r>
            <a:r>
              <a:rPr lang="en-US" sz="2600" dirty="0">
                <a:solidFill>
                  <a:srgbClr val="1F4AD3"/>
                </a:solidFill>
              </a:rPr>
              <a:t>Group Volume</a:t>
            </a:r>
          </a:p>
          <a:p>
            <a:pPr algn="r">
              <a:lnSpc>
                <a:spcPts val="1660"/>
              </a:lnSpc>
            </a:pPr>
            <a:r>
              <a:rPr lang="en-US" sz="2600" dirty="0">
                <a:solidFill>
                  <a:srgbClr val="1F4AD3"/>
                </a:solidFill>
              </a:rPr>
              <a:t>                           </a:t>
            </a:r>
          </a:p>
          <a:p>
            <a:pPr marL="14288">
              <a:lnSpc>
                <a:spcPts val="1660"/>
              </a:lnSpc>
            </a:pPr>
            <a:r>
              <a:rPr lang="en-US" sz="2600" b="1" dirty="0">
                <a:solidFill>
                  <a:srgbClr val="1F4AD3"/>
                </a:solidFill>
              </a:rPr>
              <a:t>        $5,000 </a:t>
            </a:r>
            <a:r>
              <a:rPr lang="en-US" sz="2600" dirty="0">
                <a:solidFill>
                  <a:srgbClr val="1F4AD3"/>
                </a:solidFill>
              </a:rPr>
              <a:t>of that from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B4AC6-C2C0-C04D-87B9-C39E0975891C}"/>
              </a:ext>
            </a:extLst>
          </p:cNvPr>
          <p:cNvSpPr txBox="1"/>
          <p:nvPr/>
        </p:nvSpPr>
        <p:spPr>
          <a:xfrm>
            <a:off x="4775212" y="4219969"/>
            <a:ext cx="1156961" cy="148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C00000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21E68-28FD-224A-AB9A-985AC00791F6}"/>
              </a:ext>
            </a:extLst>
          </p:cNvPr>
          <p:cNvSpPr txBox="1"/>
          <p:nvPr/>
        </p:nvSpPr>
        <p:spPr>
          <a:xfrm>
            <a:off x="6015356" y="4187311"/>
            <a:ext cx="1298353" cy="148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C00000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B236CFF-600E-D345-9791-0DA387F89D17}"/>
              </a:ext>
            </a:extLst>
          </p:cNvPr>
          <p:cNvSpPr/>
          <p:nvPr/>
        </p:nvSpPr>
        <p:spPr>
          <a:xfrm rot="19437035">
            <a:off x="6656244" y="5240471"/>
            <a:ext cx="1956582" cy="704979"/>
          </a:xfrm>
          <a:prstGeom prst="rightArrow">
            <a:avLst>
              <a:gd name="adj1" fmla="val 66986"/>
              <a:gd name="adj2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cs typeface="Arial Narrow" panose="020B0604020202020204" pitchFamily="34" charset="0"/>
              </a:rPr>
              <a:t>Faster  Way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268EA98-250B-714E-8B61-B4B519826855}"/>
              </a:ext>
            </a:extLst>
          </p:cNvPr>
          <p:cNvSpPr/>
          <p:nvPr/>
        </p:nvSpPr>
        <p:spPr>
          <a:xfrm>
            <a:off x="1061357" y="4416716"/>
            <a:ext cx="2356061" cy="773097"/>
          </a:xfrm>
          <a:prstGeom prst="rightArrow">
            <a:avLst>
              <a:gd name="adj1" fmla="val 66897"/>
              <a:gd name="adj2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cs typeface="Arial Narrow" panose="020B0604020202020204" pitchFamily="34" charset="0"/>
              </a:rPr>
              <a:t>The Slow Way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F604E9D-8CD5-5E45-9251-6A671D02737E}"/>
              </a:ext>
            </a:extLst>
          </p:cNvPr>
          <p:cNvSpPr/>
          <p:nvPr/>
        </p:nvSpPr>
        <p:spPr>
          <a:xfrm>
            <a:off x="7217229" y="2865120"/>
            <a:ext cx="1094014" cy="57912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0" grpId="0"/>
      <p:bldP spid="11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208230" y="182890"/>
            <a:ext cx="5617699" cy="71848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 Need Field Trainers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438B4-F9FA-754C-B4EF-52F9704A13EA}"/>
              </a:ext>
            </a:extLst>
          </p:cNvPr>
          <p:cNvSpPr txBox="1"/>
          <p:nvPr/>
        </p:nvSpPr>
        <p:spPr>
          <a:xfrm>
            <a:off x="305453" y="1254466"/>
            <a:ext cx="11886547" cy="48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endParaRPr lang="en-US" sz="800" b="1" dirty="0"/>
          </a:p>
          <a:p>
            <a:pPr marL="469900" indent="-469900">
              <a:lnSpc>
                <a:spcPct val="105000"/>
              </a:lnSpc>
            </a:pPr>
            <a:endParaRPr lang="en-US" sz="800" b="1" dirty="0"/>
          </a:p>
          <a:p>
            <a:pPr marL="469900" indent="-469900">
              <a:lnSpc>
                <a:spcPct val="105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 Reps must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complete </a:t>
            </a:r>
            <a:r>
              <a:rPr lang="en-US" sz="2800" b="1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 Training Sales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with a CFT</a:t>
            </a:r>
          </a:p>
          <a:p>
            <a:pPr marL="469900" indent="-469900">
              <a:lnSpc>
                <a:spcPct val="105000"/>
              </a:lnSpc>
            </a:pPr>
            <a:endParaRPr lang="en-US" sz="800" b="1" dirty="0"/>
          </a:p>
          <a:p>
            <a:pPr marL="469900" indent="-469900">
              <a:lnSpc>
                <a:spcPct val="105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They call their 2 closest friends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 send videos to create                               interest… make an appointment for YOU to do an In-Home, or internet screen-share financial analysis while your new rep 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‘observes’.</a:t>
            </a:r>
          </a:p>
          <a:p>
            <a:pPr>
              <a:lnSpc>
                <a:spcPct val="105000"/>
              </a:lnSpc>
            </a:pPr>
            <a:endParaRPr lang="en-US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69900" indent="-469900">
              <a:lnSpc>
                <a:spcPct val="105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Suppose</a:t>
            </a: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their friends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want to join. Since your new associate is not yet a    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trainer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they take YOU to</a:t>
            </a: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their 2 closest friends’ homes</a:t>
            </a: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 internet screen-   share, to close their 2 training sales and so on…</a:t>
            </a:r>
          </a:p>
          <a:p>
            <a:pPr marL="469900" indent="-469900">
              <a:lnSpc>
                <a:spcPct val="110000"/>
              </a:lnSpc>
              <a:buFont typeface="Wingdings" pitchFamily="2" charset="2"/>
              <a:buChar char="q"/>
            </a:pPr>
            <a:endParaRPr lang="en-US" sz="800" b="1" dirty="0"/>
          </a:p>
          <a:p>
            <a:pPr marL="469900" indent="-469900">
              <a:lnSpc>
                <a:spcPct val="105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You’re Never in the Home of a Stranger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 their best friend makes the appt…    sits by your side validating the Money Max System &amp; Business Opportunity.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13BC1-AAF6-C746-A1EF-09DDA20FB83A}"/>
              </a:ext>
            </a:extLst>
          </p:cNvPr>
          <p:cNvSpPr/>
          <p:nvPr/>
        </p:nvSpPr>
        <p:spPr>
          <a:xfrm>
            <a:off x="2324746" y="6104241"/>
            <a:ext cx="8415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highlight>
                  <a:srgbClr val="EEFF76"/>
                </a:highlight>
              </a:rPr>
              <a:t>You are the 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EEFF76"/>
                </a:highlight>
              </a:rPr>
              <a:t>Quarterback… </a:t>
            </a:r>
            <a:r>
              <a:rPr lang="en-US" sz="2800" b="1" dirty="0">
                <a:solidFill>
                  <a:srgbClr val="002060"/>
                </a:solidFill>
                <a:highlight>
                  <a:srgbClr val="EEFF76"/>
                </a:highlight>
              </a:rPr>
              <a:t>they are your 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EEFF76"/>
                </a:highlight>
              </a:rPr>
              <a:t>Cheerleader!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68474-B897-004B-B424-10EEBD1CC885}"/>
              </a:ext>
            </a:extLst>
          </p:cNvPr>
          <p:cNvCxnSpPr>
            <a:cxnSpLocks/>
          </p:cNvCxnSpPr>
          <p:nvPr/>
        </p:nvCxnSpPr>
        <p:spPr>
          <a:xfrm>
            <a:off x="3157781" y="5914666"/>
            <a:ext cx="480835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A4C3147-E95B-2741-AE28-A37197B3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1044" y="947865"/>
            <a:ext cx="3329242" cy="1640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0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CE509A-D66D-AA41-901C-FD543879E35A}"/>
              </a:ext>
            </a:extLst>
          </p:cNvPr>
          <p:cNvSpPr/>
          <p:nvPr/>
        </p:nvSpPr>
        <p:spPr>
          <a:xfrm>
            <a:off x="4605796" y="248194"/>
            <a:ext cx="3543068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History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C1CB4-C700-5D41-A1AF-761B936E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61" y="796389"/>
            <a:ext cx="1581300" cy="215908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544E09-2A24-AB4C-AA8F-42BF1EC4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33814" y="2610716"/>
            <a:ext cx="1687572" cy="230418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B4E80-0908-8B46-807B-F53BD90721D3}"/>
              </a:ext>
            </a:extLst>
          </p:cNvPr>
          <p:cNvSpPr txBox="1"/>
          <p:nvPr/>
        </p:nvSpPr>
        <p:spPr>
          <a:xfrm>
            <a:off x="629306" y="1377604"/>
            <a:ext cx="10289057" cy="5183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i="1" dirty="0"/>
          </a:p>
          <a:p>
            <a:pPr>
              <a:lnSpc>
                <a:spcPct val="120000"/>
              </a:lnSpc>
            </a:pPr>
            <a:r>
              <a:rPr lang="en-US" sz="3200" dirty="0"/>
              <a:t>Owners, </a:t>
            </a:r>
            <a:r>
              <a:rPr lang="en-US" sz="3200" b="1" dirty="0">
                <a:solidFill>
                  <a:srgbClr val="C00000"/>
                </a:solidFill>
              </a:rPr>
              <a:t>Skyler </a:t>
            </a:r>
            <a:r>
              <a:rPr lang="en-US" sz="3200" b="1" dirty="0" err="1">
                <a:solidFill>
                  <a:srgbClr val="C00000"/>
                </a:solidFill>
              </a:rPr>
              <a:t>Witman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rgbClr val="C00000"/>
                </a:solidFill>
              </a:rPr>
              <a:t>John </a:t>
            </a:r>
            <a:r>
              <a:rPr lang="en-US" sz="3200" b="1" dirty="0" err="1">
                <a:solidFill>
                  <a:srgbClr val="C00000"/>
                </a:solidFill>
              </a:rPr>
              <a:t>Washenko</a:t>
            </a:r>
            <a:endParaRPr lang="en-US" sz="3200" b="1" dirty="0">
              <a:solidFill>
                <a:srgbClr val="C00000"/>
              </a:solidFill>
            </a:endParaRPr>
          </a:p>
          <a:p>
            <a:pPr marL="687388" indent="-474663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One of Utah’s fastest growing mortgage companies</a:t>
            </a:r>
          </a:p>
          <a:p>
            <a:endParaRPr lang="en-US" sz="800" dirty="0"/>
          </a:p>
          <a:p>
            <a:r>
              <a:rPr lang="en-US" sz="3200" b="1" dirty="0">
                <a:solidFill>
                  <a:srgbClr val="C00000"/>
                </a:solidFill>
              </a:rPr>
              <a:t>Became Aware of a </a:t>
            </a:r>
            <a:r>
              <a:rPr lang="en-US" sz="3200" b="1" i="1" dirty="0">
                <a:solidFill>
                  <a:srgbClr val="C00000"/>
                </a:solidFill>
              </a:rPr>
              <a:t>“Debt Epidemic” </a:t>
            </a:r>
            <a:r>
              <a:rPr lang="en-US" sz="3200" b="1" dirty="0">
                <a:solidFill>
                  <a:srgbClr val="C00000"/>
                </a:solidFill>
              </a:rPr>
              <a:t>in America</a:t>
            </a:r>
          </a:p>
          <a:p>
            <a:pPr marL="687388" indent="-474663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Mortgage Clients returned every 3 - 4 years to </a:t>
            </a:r>
            <a:r>
              <a:rPr lang="en-US" sz="2800" b="1" dirty="0"/>
              <a:t>refinance</a:t>
            </a:r>
          </a:p>
          <a:p>
            <a:pPr marL="687388" indent="-474663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Bought Boats… Cars… Vacations… created </a:t>
            </a:r>
            <a:r>
              <a:rPr lang="en-US" sz="2800" b="1" dirty="0"/>
              <a:t>debt</a:t>
            </a:r>
          </a:p>
          <a:p>
            <a:pPr marL="687388" indent="-474663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Returned 4 years later to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refinance</a:t>
            </a:r>
            <a:r>
              <a:rPr lang="en-US" sz="2800" dirty="0"/>
              <a:t> again… deeper in debt</a:t>
            </a:r>
          </a:p>
          <a:p>
            <a:pPr marL="687388" indent="-474663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They </a:t>
            </a:r>
            <a:r>
              <a:rPr lang="en-US" sz="2800" b="1" dirty="0"/>
              <a:t>kept spending</a:t>
            </a:r>
            <a:r>
              <a:rPr lang="en-US" sz="2800" dirty="0"/>
              <a:t>… kept coming back to </a:t>
            </a:r>
            <a:r>
              <a:rPr lang="en-US" sz="2800" b="1" dirty="0"/>
              <a:t>refinance</a:t>
            </a:r>
          </a:p>
          <a:p>
            <a:pPr marL="12700">
              <a:lnSpc>
                <a:spcPct val="120000"/>
              </a:lnSpc>
            </a:pPr>
            <a:endParaRPr lang="en-US" sz="1000" dirty="0"/>
          </a:p>
          <a:p>
            <a:pPr marL="12700" algn="ctr"/>
            <a:r>
              <a:rPr lang="en-US" sz="3000" b="1" dirty="0">
                <a:solidFill>
                  <a:srgbClr val="C00000"/>
                </a:solidFill>
              </a:rPr>
              <a:t>Both John &amp; Skyler experienced the PAIN of Foreclosures in          their childhood... did not want their clients to go through that</a:t>
            </a:r>
          </a:p>
        </p:txBody>
      </p:sp>
    </p:spTree>
    <p:extLst>
      <p:ext uri="{BB962C8B-B14F-4D97-AF65-F5344CB8AC3E}">
        <p14:creationId xmlns:p14="http://schemas.microsoft.com/office/powerpoint/2010/main" val="380795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2604390" y="1589277"/>
            <a:ext cx="9404740" cy="438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u="sng" dirty="0">
                <a:solidFill>
                  <a:srgbClr val="C00000"/>
                </a:solidFill>
              </a:rPr>
              <a:t>How to Become a Field-Trainer</a:t>
            </a:r>
          </a:p>
          <a:p>
            <a:pPr>
              <a:lnSpc>
                <a:spcPct val="130000"/>
              </a:lnSpc>
            </a:pPr>
            <a:endParaRPr lang="en-US" sz="500" b="1" u="sng" dirty="0">
              <a:solidFill>
                <a:srgbClr val="C00000"/>
              </a:solidFill>
            </a:endParaRPr>
          </a:p>
          <a:p>
            <a:pPr marL="915988" indent="-514350">
              <a:buAutoNum type="arabicPeriod"/>
            </a:pPr>
            <a:r>
              <a:rPr lang="en-US" sz="4000" b="1" dirty="0"/>
              <a:t> Complete </a:t>
            </a:r>
            <a:r>
              <a:rPr lang="en-US" sz="4000" b="1" dirty="0">
                <a:solidFill>
                  <a:srgbClr val="C00000"/>
                </a:solidFill>
              </a:rPr>
              <a:t>2</a:t>
            </a:r>
            <a:r>
              <a:rPr lang="en-US" sz="4000" b="1" dirty="0"/>
              <a:t> Training Sales with a CFT</a:t>
            </a:r>
          </a:p>
          <a:p>
            <a:pPr marL="401638"/>
            <a:endParaRPr lang="en-US" sz="500" b="1" dirty="0"/>
          </a:p>
          <a:p>
            <a:pPr marL="401638"/>
            <a:r>
              <a:rPr lang="en-US" sz="4000" b="1" dirty="0"/>
              <a:t>2.  Complete </a:t>
            </a:r>
            <a:r>
              <a:rPr lang="en-US" sz="4000" b="1" dirty="0">
                <a:solidFill>
                  <a:srgbClr val="C00000"/>
                </a:solidFill>
              </a:rPr>
              <a:t>2</a:t>
            </a:r>
            <a:r>
              <a:rPr lang="en-US" sz="4000" b="1" dirty="0"/>
              <a:t> Personal Sales</a:t>
            </a:r>
          </a:p>
          <a:p>
            <a:pPr marL="401638"/>
            <a:endParaRPr lang="en-US" sz="500" b="1" dirty="0"/>
          </a:p>
          <a:p>
            <a:pPr marL="401638"/>
            <a:r>
              <a:rPr lang="en-US" sz="4000" b="1" dirty="0"/>
              <a:t>3.  Complete Training Modules                               </a:t>
            </a:r>
          </a:p>
          <a:p>
            <a:pPr marL="401638"/>
            <a:r>
              <a:rPr lang="en-US" sz="4000" b="1" dirty="0"/>
              <a:t>                 </a:t>
            </a:r>
            <a:r>
              <a:rPr lang="en-US" sz="4000" b="1" dirty="0">
                <a:solidFill>
                  <a:srgbClr val="C00000"/>
                </a:solidFill>
              </a:rPr>
              <a:t>101, 102, 103</a:t>
            </a:r>
          </a:p>
          <a:p>
            <a:pPr marL="401638"/>
            <a:endParaRPr lang="en-US" sz="500" b="1" dirty="0"/>
          </a:p>
          <a:p>
            <a:pPr marL="401638"/>
            <a:r>
              <a:rPr lang="en-US" sz="4000" b="1" dirty="0"/>
              <a:t>4.  Then… Practice…Practice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76540" y="247402"/>
            <a:ext cx="5745145" cy="73884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 Need Field Trainers</a:t>
            </a:r>
          </a:p>
        </p:txBody>
      </p:sp>
    </p:spTree>
    <p:extLst>
      <p:ext uri="{BB962C8B-B14F-4D97-AF65-F5344CB8AC3E}">
        <p14:creationId xmlns:p14="http://schemas.microsoft.com/office/powerpoint/2010/main" val="28765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3154E4-9810-5443-8764-0C866E64228B}"/>
              </a:ext>
            </a:extLst>
          </p:cNvPr>
          <p:cNvSpPr/>
          <p:nvPr/>
        </p:nvSpPr>
        <p:spPr>
          <a:xfrm>
            <a:off x="4230248" y="272862"/>
            <a:ext cx="6314313" cy="74705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Training Sale Commissions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45B676-963D-E644-98B3-F7DC1A56B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639056"/>
              </p:ext>
            </p:extLst>
          </p:nvPr>
        </p:nvGraphicFramePr>
        <p:xfrm>
          <a:off x="160529" y="1263195"/>
          <a:ext cx="11828835" cy="4988779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508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89833">
                  <a:extLst>
                    <a:ext uri="{9D8B030D-6E8A-4147-A177-3AD203B41FA5}">
                      <a16:colId xmlns:a16="http://schemas.microsoft.com/office/drawing/2014/main" val="3342359487"/>
                    </a:ext>
                  </a:extLst>
                </a:gridCol>
                <a:gridCol w="1179289">
                  <a:extLst>
                    <a:ext uri="{9D8B030D-6E8A-4147-A177-3AD203B41FA5}">
                      <a16:colId xmlns:a16="http://schemas.microsoft.com/office/drawing/2014/main" val="1253190225"/>
                    </a:ext>
                  </a:extLst>
                </a:gridCol>
                <a:gridCol w="1793201">
                  <a:extLst>
                    <a:ext uri="{9D8B030D-6E8A-4147-A177-3AD203B41FA5}">
                      <a16:colId xmlns:a16="http://schemas.microsoft.com/office/drawing/2014/main" val="3673589104"/>
                    </a:ext>
                  </a:extLst>
                </a:gridCol>
                <a:gridCol w="1415686">
                  <a:extLst>
                    <a:ext uri="{9D8B030D-6E8A-4147-A177-3AD203B41FA5}">
                      <a16:colId xmlns:a16="http://schemas.microsoft.com/office/drawing/2014/main" val="306897462"/>
                    </a:ext>
                  </a:extLst>
                </a:gridCol>
                <a:gridCol w="1679946">
                  <a:extLst>
                    <a:ext uri="{9D8B030D-6E8A-4147-A177-3AD203B41FA5}">
                      <a16:colId xmlns:a16="http://schemas.microsoft.com/office/drawing/2014/main" val="2787783539"/>
                    </a:ext>
                  </a:extLst>
                </a:gridCol>
                <a:gridCol w="2016194">
                  <a:extLst>
                    <a:ext uri="{9D8B030D-6E8A-4147-A177-3AD203B41FA5}">
                      <a16:colId xmlns:a16="http://schemas.microsoft.com/office/drawing/2014/main" val="3925716728"/>
                    </a:ext>
                  </a:extLst>
                </a:gridCol>
                <a:gridCol w="2054686">
                  <a:extLst>
                    <a:ext uri="{9D8B030D-6E8A-4147-A177-3AD203B41FA5}">
                      <a16:colId xmlns:a16="http://schemas.microsoft.com/office/drawing/2014/main" val="3509050931"/>
                    </a:ext>
                  </a:extLst>
                </a:gridCol>
              </a:tblGrid>
              <a:tr h="824831">
                <a:tc gridSpan="6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solidFill>
                          <a:srgbClr val="1F4AD3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330691"/>
                  </a:ext>
                </a:extLst>
              </a:tr>
              <a:tr h="824831">
                <a:tc gridSpan="5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  <a:spcBef>
                          <a:spcPts val="0"/>
                        </a:spcBef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2822312"/>
                  </a:ext>
                </a:extLst>
              </a:tr>
              <a:tr h="824831">
                <a:tc gridSpan="4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solidFill>
                          <a:srgbClr val="1F4AD3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716706"/>
                  </a:ext>
                </a:extLst>
              </a:tr>
              <a:tr h="824831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169973"/>
                  </a:ext>
                </a:extLst>
              </a:tr>
              <a:tr h="824831">
                <a:tc gridSpan="2">
                  <a:txBody>
                    <a:bodyPr/>
                    <a:lstStyle/>
                    <a:p>
                      <a:pPr algn="r">
                        <a:lnSpc>
                          <a:spcPts val="1660"/>
                        </a:lnSpc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688583"/>
                  </a:ext>
                </a:extLst>
              </a:tr>
              <a:tr h="864624">
                <a:tc>
                  <a:txBody>
                    <a:bodyPr/>
                    <a:lstStyle/>
                    <a:p>
                      <a:pPr marL="19050" indent="0" algn="r">
                        <a:lnSpc>
                          <a:spcPct val="120000"/>
                        </a:lnSpc>
                        <a:tabLst/>
                      </a:pPr>
                      <a:r>
                        <a:rPr lang="en-US" sz="2000" b="1" dirty="0">
                          <a:solidFill>
                            <a:srgbClr val="1F4AD3"/>
                          </a:solidFill>
                        </a:rPr>
                        <a:t>Complete 2 Training Sales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Associate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600" b="1" dirty="0">
                          <a:solidFill>
                            <a:srgbClr val="C00000"/>
                          </a:solidFill>
                        </a:rPr>
                        <a:t> $450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851568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28F9F9C-C8C9-2545-A8BA-E02C2EC503D7}"/>
              </a:ext>
            </a:extLst>
          </p:cNvPr>
          <p:cNvSpPr txBox="1"/>
          <p:nvPr/>
        </p:nvSpPr>
        <p:spPr>
          <a:xfrm>
            <a:off x="2896330" y="4572393"/>
            <a:ext cx="2054942" cy="87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Senior Assoc.</a:t>
            </a:r>
          </a:p>
          <a:p>
            <a:pPr algn="ctr">
              <a:lnSpc>
                <a:spcPct val="110000"/>
              </a:lnSpc>
            </a:pPr>
            <a:r>
              <a:rPr lang="en-US" sz="2600" b="1" dirty="0">
                <a:solidFill>
                  <a:srgbClr val="C00000"/>
                </a:solidFill>
              </a:rPr>
              <a:t>$505 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25910-79F4-824E-8A17-3148E3A515AF}"/>
              </a:ext>
            </a:extLst>
          </p:cNvPr>
          <p:cNvSpPr txBox="1"/>
          <p:nvPr/>
        </p:nvSpPr>
        <p:spPr>
          <a:xfrm>
            <a:off x="4754022" y="3744093"/>
            <a:ext cx="1514167" cy="87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Director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C00000"/>
                </a:solidFill>
              </a:rPr>
              <a:t>  $565 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07F59-C841-B645-AAAE-254D4A31CAA9}"/>
              </a:ext>
            </a:extLst>
          </p:cNvPr>
          <p:cNvSpPr txBox="1"/>
          <p:nvPr/>
        </p:nvSpPr>
        <p:spPr>
          <a:xfrm>
            <a:off x="6192018" y="2921014"/>
            <a:ext cx="1759972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Senior Dir.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C00000"/>
                </a:solidFill>
              </a:rPr>
              <a:t>  $630 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C8BDB-4772-AC4A-9164-A66F37BF3AA1}"/>
              </a:ext>
            </a:extLst>
          </p:cNvPr>
          <p:cNvSpPr txBox="1"/>
          <p:nvPr/>
        </p:nvSpPr>
        <p:spPr>
          <a:xfrm>
            <a:off x="7879480" y="2115366"/>
            <a:ext cx="2054942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Managing Dir.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C00000"/>
                </a:solidFill>
              </a:rPr>
              <a:t>  $700 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97A6C1-865F-0743-89A1-3F900A65EF08}"/>
              </a:ext>
            </a:extLst>
          </p:cNvPr>
          <p:cNvSpPr txBox="1"/>
          <p:nvPr/>
        </p:nvSpPr>
        <p:spPr>
          <a:xfrm>
            <a:off x="9934422" y="1291580"/>
            <a:ext cx="2054942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Executive Dir.</a:t>
            </a:r>
          </a:p>
          <a:p>
            <a:pPr algn="ctr">
              <a:lnSpc>
                <a:spcPct val="120000"/>
              </a:lnSpc>
            </a:pPr>
            <a:r>
              <a:rPr lang="en-US" sz="2600" b="1" dirty="0">
                <a:solidFill>
                  <a:srgbClr val="C00000"/>
                </a:solidFill>
              </a:rPr>
              <a:t>  $775 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6684A-FEA1-8045-92FE-B220BA2DDEFF}"/>
              </a:ext>
            </a:extLst>
          </p:cNvPr>
          <p:cNvSpPr txBox="1"/>
          <p:nvPr/>
        </p:nvSpPr>
        <p:spPr>
          <a:xfrm>
            <a:off x="3343697" y="5326181"/>
            <a:ext cx="11602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+</a:t>
            </a:r>
          </a:p>
          <a:p>
            <a:pPr algn="ctr"/>
            <a:r>
              <a:rPr lang="en-US" sz="2600" b="1" dirty="0"/>
              <a:t>$55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7972A-81E5-FF43-9DCF-9433ACA5B53E}"/>
              </a:ext>
            </a:extLst>
          </p:cNvPr>
          <p:cNvSpPr txBox="1"/>
          <p:nvPr/>
        </p:nvSpPr>
        <p:spPr>
          <a:xfrm>
            <a:off x="4914739" y="5707772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F3F03-C8B6-5145-B622-8A93B9DF604C}"/>
              </a:ext>
            </a:extLst>
          </p:cNvPr>
          <p:cNvSpPr txBox="1"/>
          <p:nvPr/>
        </p:nvSpPr>
        <p:spPr>
          <a:xfrm>
            <a:off x="6573614" y="5707772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$180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C91A8-D108-3B41-8529-9D8A45ADA2C8}"/>
              </a:ext>
            </a:extLst>
          </p:cNvPr>
          <p:cNvSpPr txBox="1"/>
          <p:nvPr/>
        </p:nvSpPr>
        <p:spPr>
          <a:xfrm>
            <a:off x="8429594" y="5688716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$250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F3E2FE-C99C-E547-B6FA-CD3702803A4C}"/>
              </a:ext>
            </a:extLst>
          </p:cNvPr>
          <p:cNvSpPr txBox="1"/>
          <p:nvPr/>
        </p:nvSpPr>
        <p:spPr>
          <a:xfrm>
            <a:off x="10381789" y="5685476"/>
            <a:ext cx="1160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$325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5A0DD7-6CC7-FD48-89B3-B50D206FF737}"/>
              </a:ext>
            </a:extLst>
          </p:cNvPr>
          <p:cNvSpPr/>
          <p:nvPr/>
        </p:nvSpPr>
        <p:spPr>
          <a:xfrm rot="418745">
            <a:off x="3378322" y="5375517"/>
            <a:ext cx="935023" cy="41801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$560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0F88BE-0FB7-3747-9F52-1D2584DC4C9E}"/>
              </a:ext>
            </a:extLst>
          </p:cNvPr>
          <p:cNvSpPr txBox="1"/>
          <p:nvPr/>
        </p:nvSpPr>
        <p:spPr>
          <a:xfrm>
            <a:off x="222522" y="6385877"/>
            <a:ext cx="11711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* Training Sales pay 50% of normal commissions.  Based on an average sale of $3,500. See compensation details on the company website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6FDA71-2C69-1F47-8F9E-776667ADE06B}"/>
              </a:ext>
            </a:extLst>
          </p:cNvPr>
          <p:cNvSpPr/>
          <p:nvPr/>
        </p:nvSpPr>
        <p:spPr>
          <a:xfrm>
            <a:off x="385544" y="1417340"/>
            <a:ext cx="5689402" cy="135860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42900">
              <a:buSzPct val="85000"/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Both Trainers &amp; Trainees earn </a:t>
            </a:r>
            <a:r>
              <a:rPr lang="en-US" sz="2400" b="1" dirty="0">
                <a:solidFill>
                  <a:srgbClr val="EAFF93"/>
                </a:solidFill>
              </a:rPr>
              <a:t>50%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  <a:p>
            <a:pPr marL="12700" algn="ctr">
              <a:buSzPct val="85000"/>
            </a:pPr>
            <a:endParaRPr lang="en-US" sz="500" b="1" dirty="0">
              <a:solidFill>
                <a:schemeClr val="bg1"/>
              </a:solidFill>
            </a:endParaRPr>
          </a:p>
          <a:p>
            <a:pPr marL="355600" indent="-342900">
              <a:buSzPct val="85000"/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When training a Rep on their team, a Trainer may ALSO receive an Override</a:t>
            </a:r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3E7F6548-F001-7545-B246-6585E2774A2F}"/>
              </a:ext>
            </a:extLst>
          </p:cNvPr>
          <p:cNvSpPr/>
          <p:nvPr/>
        </p:nvSpPr>
        <p:spPr>
          <a:xfrm rot="10800000">
            <a:off x="2298317" y="4710342"/>
            <a:ext cx="598011" cy="547459"/>
          </a:xfrm>
          <a:prstGeom prst="leftUpArrow">
            <a:avLst>
              <a:gd name="adj1" fmla="val 8457"/>
              <a:gd name="adj2" fmla="val 15742"/>
              <a:gd name="adj3" fmla="val 2500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7445EE95-2A7E-5E43-A958-C9609CE4219E}"/>
              </a:ext>
            </a:extLst>
          </p:cNvPr>
          <p:cNvSpPr/>
          <p:nvPr/>
        </p:nvSpPr>
        <p:spPr>
          <a:xfrm rot="10800000">
            <a:off x="2102936" y="4100957"/>
            <a:ext cx="2582150" cy="1165738"/>
          </a:xfrm>
          <a:prstGeom prst="leftUpArrow">
            <a:avLst>
              <a:gd name="adj1" fmla="val 3131"/>
              <a:gd name="adj2" fmla="val 6421"/>
              <a:gd name="adj3" fmla="val 12132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Up Arrow 28">
            <a:extLst>
              <a:ext uri="{FF2B5EF4-FFF2-40B4-BE49-F238E27FC236}">
                <a16:creationId xmlns:a16="http://schemas.microsoft.com/office/drawing/2014/main" id="{123EA324-3540-2F4B-A292-C4510E33760F}"/>
              </a:ext>
            </a:extLst>
          </p:cNvPr>
          <p:cNvSpPr/>
          <p:nvPr/>
        </p:nvSpPr>
        <p:spPr>
          <a:xfrm rot="10800000">
            <a:off x="1850195" y="3273939"/>
            <a:ext cx="4239159" cy="1992694"/>
          </a:xfrm>
          <a:prstGeom prst="leftUpArrow">
            <a:avLst>
              <a:gd name="adj1" fmla="val 2239"/>
              <a:gd name="adj2" fmla="val 4397"/>
              <a:gd name="adj3" fmla="val 730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B7DA2CD-D795-9548-A0D4-0C94CAB93CDC}"/>
              </a:ext>
            </a:extLst>
          </p:cNvPr>
          <p:cNvSpPr/>
          <p:nvPr/>
        </p:nvSpPr>
        <p:spPr>
          <a:xfrm>
            <a:off x="1131377" y="2921014"/>
            <a:ext cx="3553710" cy="15763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en-US" sz="2200" b="1" u="sng" dirty="0">
                <a:solidFill>
                  <a:schemeClr val="bg1"/>
                </a:solidFill>
              </a:rPr>
              <a:t>BENEFIT:</a:t>
            </a:r>
          </a:p>
          <a:p>
            <a:pPr marL="12700" algn="ctr"/>
            <a:r>
              <a:rPr lang="en-US" sz="2200" b="1" dirty="0">
                <a:solidFill>
                  <a:srgbClr val="EAFF93"/>
                </a:solidFill>
              </a:rPr>
              <a:t>A never-ending stream HOT Prospects who get you in front of their warm market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3A8F28-EA9B-484E-B28C-A59746870A74}"/>
              </a:ext>
            </a:extLst>
          </p:cNvPr>
          <p:cNvSpPr txBox="1"/>
          <p:nvPr/>
        </p:nvSpPr>
        <p:spPr>
          <a:xfrm>
            <a:off x="5368574" y="4750262"/>
            <a:ext cx="52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F1DD13-ED4C-BF47-B65A-DDA5ACE2E1C1}"/>
              </a:ext>
            </a:extLst>
          </p:cNvPr>
          <p:cNvSpPr/>
          <p:nvPr/>
        </p:nvSpPr>
        <p:spPr>
          <a:xfrm rot="418745">
            <a:off x="5074770" y="4843928"/>
            <a:ext cx="923189" cy="41690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$680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66934E-455E-AD42-85BF-EB6994BCE24A}"/>
              </a:ext>
            </a:extLst>
          </p:cNvPr>
          <p:cNvSpPr txBox="1"/>
          <p:nvPr/>
        </p:nvSpPr>
        <p:spPr>
          <a:xfrm>
            <a:off x="6941561" y="4100958"/>
            <a:ext cx="52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04C6D0E-EE63-E945-906F-53EA23A1810E}"/>
              </a:ext>
            </a:extLst>
          </p:cNvPr>
          <p:cNvSpPr/>
          <p:nvPr/>
        </p:nvSpPr>
        <p:spPr>
          <a:xfrm rot="418745">
            <a:off x="6581510" y="4122647"/>
            <a:ext cx="1003145" cy="43805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$810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29B3A7-ADE3-4148-BE7D-0856F5610CE3}"/>
              </a:ext>
            </a:extLst>
          </p:cNvPr>
          <p:cNvSpPr txBox="1"/>
          <p:nvPr/>
        </p:nvSpPr>
        <p:spPr>
          <a:xfrm>
            <a:off x="8759475" y="3306916"/>
            <a:ext cx="52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4543BBA-E864-3F4E-B8F5-D4F7E254AD61}"/>
              </a:ext>
            </a:extLst>
          </p:cNvPr>
          <p:cNvSpPr/>
          <p:nvPr/>
        </p:nvSpPr>
        <p:spPr>
          <a:xfrm rot="418745">
            <a:off x="8429693" y="3350891"/>
            <a:ext cx="978134" cy="4352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$950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67E2AB-6731-B14F-9520-E102C3C63DE6}"/>
              </a:ext>
            </a:extLst>
          </p:cNvPr>
          <p:cNvSpPr txBox="1"/>
          <p:nvPr/>
        </p:nvSpPr>
        <p:spPr>
          <a:xfrm>
            <a:off x="10747325" y="2545329"/>
            <a:ext cx="52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2FAB25C-1065-9B46-8611-1F61EAA6AA61}"/>
              </a:ext>
            </a:extLst>
          </p:cNvPr>
          <p:cNvSpPr/>
          <p:nvPr/>
        </p:nvSpPr>
        <p:spPr>
          <a:xfrm rot="418745">
            <a:off x="10364306" y="2548427"/>
            <a:ext cx="1190199" cy="46822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$1,100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4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5" grpId="0" animBg="1"/>
      <p:bldP spid="29" grpId="0" animBg="1"/>
      <p:bldP spid="28" grpId="0" animBg="1"/>
      <p:bldP spid="35" grpId="0" animBg="1"/>
      <p:bldP spid="34" grpId="0" animBg="1"/>
      <p:bldP spid="33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2024994" y="2116865"/>
            <a:ext cx="9738219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20000"/>
              </a:lnSpc>
              <a:buSzPct val="90000"/>
              <a:buFont typeface="Wingdings" pitchFamily="2" charset="2"/>
              <a:buChar char="q"/>
            </a:pPr>
            <a:r>
              <a:rPr lang="en-US" sz="4000" b="1" dirty="0"/>
              <a:t>Override the Entire Company</a:t>
            </a:r>
          </a:p>
          <a:p>
            <a:pPr marL="685800" indent="-685800">
              <a:lnSpc>
                <a:spcPct val="120000"/>
              </a:lnSpc>
              <a:buSzPct val="90000"/>
              <a:buFont typeface="Wingdings" pitchFamily="2" charset="2"/>
              <a:buChar char="q"/>
            </a:pPr>
            <a:r>
              <a:rPr lang="en-US" sz="4000" b="1" dirty="0"/>
              <a:t>Share in the Company’s Revenue</a:t>
            </a:r>
          </a:p>
          <a:p>
            <a:pPr marL="685800" indent="-685800">
              <a:lnSpc>
                <a:spcPct val="120000"/>
              </a:lnSpc>
              <a:buSzPct val="90000"/>
              <a:buFont typeface="Wingdings" pitchFamily="2" charset="2"/>
              <a:buChar char="q"/>
            </a:pPr>
            <a:r>
              <a:rPr lang="en-US" sz="4000" b="1" dirty="0"/>
              <a:t>Very Similar to </a:t>
            </a:r>
            <a:r>
              <a:rPr lang="en-US" sz="4000" b="1" i="1" dirty="0"/>
              <a:t>Profit-Sharing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SzPct val="90000"/>
              <a:buFont typeface="Wingdings" pitchFamily="2" charset="2"/>
              <a:buChar char="q"/>
            </a:pPr>
            <a:r>
              <a:rPr lang="en-US" sz="4000" b="1" dirty="0">
                <a:solidFill>
                  <a:srgbClr val="C00000"/>
                </a:solidFill>
              </a:rPr>
              <a:t>  9.18% </a:t>
            </a:r>
            <a:r>
              <a:rPr lang="en-US" sz="4000" b="1" dirty="0"/>
              <a:t>of all Sales Company-wide</a:t>
            </a:r>
          </a:p>
          <a:p>
            <a:pPr>
              <a:lnSpc>
                <a:spcPct val="130000"/>
              </a:lnSpc>
              <a:buClr>
                <a:schemeClr val="tx1"/>
              </a:buClr>
              <a:buSzPct val="90000"/>
            </a:pPr>
            <a:endParaRPr lang="en-US" sz="500" b="1" dirty="0"/>
          </a:p>
          <a:p>
            <a:pPr marL="15875">
              <a:buClr>
                <a:schemeClr val="tx1"/>
              </a:buClr>
              <a:buSzPct val="90000"/>
            </a:pPr>
            <a:endParaRPr lang="en-US" sz="800" i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82129" y="280059"/>
            <a:ext cx="5393391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Monthly Bonus Pools</a:t>
            </a:r>
          </a:p>
        </p:txBody>
      </p:sp>
    </p:spTree>
    <p:extLst>
      <p:ext uri="{BB962C8B-B14F-4D97-AF65-F5344CB8AC3E}">
        <p14:creationId xmlns:p14="http://schemas.microsoft.com/office/powerpoint/2010/main" val="335571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2024994" y="2116865"/>
            <a:ext cx="973821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chemeClr val="tx1"/>
              </a:buClr>
              <a:buSzPct val="90000"/>
            </a:pPr>
            <a:endParaRPr lang="en-US" sz="500" b="1" dirty="0"/>
          </a:p>
          <a:p>
            <a:pPr marL="15875">
              <a:buClr>
                <a:schemeClr val="tx1"/>
              </a:buClr>
              <a:buSzPct val="90000"/>
            </a:pPr>
            <a:endParaRPr lang="en-US" sz="800" i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52148" y="279294"/>
            <a:ext cx="5393391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Monthly Bonus Pools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582174-741C-0D4E-843D-020E877A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069712"/>
              </p:ext>
            </p:extLst>
          </p:nvPr>
        </p:nvGraphicFramePr>
        <p:xfrm>
          <a:off x="1326897" y="1129339"/>
          <a:ext cx="9538205" cy="526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2C1E46-D0E1-C64D-AAD6-B6A260CE6C1E}"/>
              </a:ext>
            </a:extLst>
          </p:cNvPr>
          <p:cNvSpPr txBox="1"/>
          <p:nvPr/>
        </p:nvSpPr>
        <p:spPr>
          <a:xfrm>
            <a:off x="2024994" y="6430205"/>
            <a:ext cx="913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4AD3"/>
                </a:solidFill>
              </a:rPr>
              <a:t>*Based on an average sale of $3,500. See official compensation details on the company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4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3640408" y="261110"/>
            <a:ext cx="5512168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 Media Marketing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EAA51-5D28-6947-8C15-940FEF127AD8}"/>
              </a:ext>
            </a:extLst>
          </p:cNvPr>
          <p:cNvSpPr txBox="1"/>
          <p:nvPr/>
        </p:nvSpPr>
        <p:spPr>
          <a:xfrm>
            <a:off x="449157" y="1367390"/>
            <a:ext cx="11271738" cy="441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Rapid-Funnel SMS/Text Marketing System</a:t>
            </a:r>
          </a:p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‘Auto-pilot’ messages to contacts &amp; prospects</a:t>
            </a:r>
          </a:p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E-mail Drip Campaigns</a:t>
            </a:r>
          </a:p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Real-Time Response Tracking</a:t>
            </a:r>
          </a:p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‘Sifts &amp; Sorts’ </a:t>
            </a:r>
            <a:r>
              <a:rPr lang="en-US" sz="3400" b="1" i="1" dirty="0"/>
              <a:t>Interested </a:t>
            </a:r>
            <a:r>
              <a:rPr lang="en-US" sz="3400" b="1" dirty="0"/>
              <a:t>from </a:t>
            </a:r>
            <a:r>
              <a:rPr lang="en-US" sz="3400" b="1" i="1" dirty="0"/>
              <a:t>Non-Interested</a:t>
            </a:r>
          </a:p>
          <a:p>
            <a:pPr marL="577850" indent="-577850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2 Subscriptions to choose from:   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$10/month 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80DFD-839F-FF4C-BC76-721DD2215CFD}"/>
              </a:ext>
            </a:extLst>
          </p:cNvPr>
          <p:cNvSpPr/>
          <p:nvPr/>
        </p:nvSpPr>
        <p:spPr>
          <a:xfrm>
            <a:off x="4015103" y="5697638"/>
            <a:ext cx="4762778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i="1" dirty="0"/>
              <a:t>* Subsidized by the Company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76D4C-D600-2549-A2E1-C11E05BA4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460" y="673097"/>
            <a:ext cx="2201103" cy="430186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DF306-59FD-6B44-AA4A-265ABB6F7638}"/>
              </a:ext>
            </a:extLst>
          </p:cNvPr>
          <p:cNvSpPr txBox="1"/>
          <p:nvPr/>
        </p:nvSpPr>
        <p:spPr>
          <a:xfrm>
            <a:off x="9702114" y="2343797"/>
            <a:ext cx="1859793" cy="307777"/>
          </a:xfrm>
          <a:prstGeom prst="rect">
            <a:avLst/>
          </a:prstGeom>
          <a:solidFill>
            <a:schemeClr val="bg1"/>
          </a:solidFill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34           27             7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93CF9-A472-6D47-98C1-1208FD55E9B5}"/>
              </a:ext>
            </a:extLst>
          </p:cNvPr>
          <p:cNvSpPr txBox="1"/>
          <p:nvPr/>
        </p:nvSpPr>
        <p:spPr>
          <a:xfrm>
            <a:off x="11112284" y="2712203"/>
            <a:ext cx="5424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67%</a:t>
            </a:r>
          </a:p>
        </p:txBody>
      </p:sp>
    </p:spTree>
    <p:extLst>
      <p:ext uri="{BB962C8B-B14F-4D97-AF65-F5344CB8AC3E}">
        <p14:creationId xmlns:p14="http://schemas.microsoft.com/office/powerpoint/2010/main" val="65218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1302195" y="1493220"/>
            <a:ext cx="9951341" cy="478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Easy as 1 - 2 - 3</a:t>
            </a:r>
          </a:p>
          <a:p>
            <a:pPr marL="982663" indent="-635000">
              <a:lnSpc>
                <a:spcPct val="120000"/>
              </a:lnSpc>
              <a:buClr>
                <a:srgbClr val="C00000"/>
              </a:buClr>
              <a:buAutoNum type="arabicPeriod"/>
            </a:pPr>
            <a:r>
              <a:rPr lang="en-US" sz="4000" b="1" dirty="0"/>
              <a:t>Sign up on your Sponsors Website</a:t>
            </a:r>
          </a:p>
          <a:p>
            <a:pPr marL="982663" indent="-635000">
              <a:lnSpc>
                <a:spcPct val="120000"/>
              </a:lnSpc>
              <a:buClr>
                <a:srgbClr val="C00000"/>
              </a:buClr>
              <a:buAutoNum type="arabicPeriod"/>
            </a:pPr>
            <a:r>
              <a:rPr lang="en-US" sz="4000" b="1" dirty="0"/>
              <a:t>Run your own </a:t>
            </a:r>
            <a:r>
              <a:rPr lang="en-US" sz="4000" b="1" i="1" dirty="0">
                <a:solidFill>
                  <a:srgbClr val="C00000"/>
                </a:solidFill>
              </a:rPr>
              <a:t>Personalized Analysis</a:t>
            </a:r>
          </a:p>
          <a:p>
            <a:pPr marL="755650" indent="-407988">
              <a:lnSpc>
                <a:spcPct val="120000"/>
              </a:lnSpc>
              <a:buClr>
                <a:srgbClr val="C00000"/>
              </a:buClr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.</a:t>
            </a:r>
            <a:r>
              <a:rPr lang="en-US" sz="4000" b="1" dirty="0"/>
              <a:t> </a:t>
            </a:r>
            <a:r>
              <a:rPr lang="en-US" sz="4000" b="1" i="1" dirty="0"/>
              <a:t>Fast-Track</a:t>
            </a:r>
            <a:r>
              <a:rPr lang="en-US" sz="4000" b="1" dirty="0"/>
              <a:t> to Senior Associate</a:t>
            </a:r>
          </a:p>
          <a:p>
            <a:pPr marL="1662113" indent="-528638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3600" b="1" dirty="0"/>
              <a:t>Recruit </a:t>
            </a:r>
            <a:r>
              <a:rPr lang="en-US" sz="3600" b="1" dirty="0">
                <a:solidFill>
                  <a:srgbClr val="C00000"/>
                </a:solidFill>
              </a:rPr>
              <a:t>3 </a:t>
            </a:r>
            <a:r>
              <a:rPr lang="en-US" sz="3600" b="1" dirty="0"/>
              <a:t>Sales-People</a:t>
            </a:r>
          </a:p>
          <a:p>
            <a:pPr marL="1662113" indent="-528638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3600" b="1" dirty="0"/>
              <a:t>Complete </a:t>
            </a:r>
            <a:r>
              <a:rPr lang="en-US" sz="3600" b="1" dirty="0">
                <a:solidFill>
                  <a:srgbClr val="C00000"/>
                </a:solidFill>
              </a:rPr>
              <a:t>2</a:t>
            </a:r>
            <a:r>
              <a:rPr lang="en-US" sz="3600" b="1" dirty="0"/>
              <a:t> Training Sales</a:t>
            </a:r>
            <a:endParaRPr lang="en-US" sz="4400" b="1" dirty="0"/>
          </a:p>
          <a:p>
            <a:pPr marL="1662113" indent="-528638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3600" b="1" dirty="0"/>
              <a:t>Complete </a:t>
            </a:r>
            <a:r>
              <a:rPr lang="en-US" sz="3600" b="1" dirty="0">
                <a:solidFill>
                  <a:srgbClr val="C00000"/>
                </a:solidFill>
              </a:rPr>
              <a:t>1</a:t>
            </a:r>
            <a:r>
              <a:rPr lang="en-US" sz="3600" b="1" dirty="0"/>
              <a:t> Personal Sale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5099538" y="301555"/>
            <a:ext cx="4413739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Getting Started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5531B2F-2B50-3A4A-A090-694E359E31E6}"/>
              </a:ext>
            </a:extLst>
          </p:cNvPr>
          <p:cNvSpPr/>
          <p:nvPr/>
        </p:nvSpPr>
        <p:spPr>
          <a:xfrm>
            <a:off x="8139912" y="4578055"/>
            <a:ext cx="457200" cy="1547446"/>
          </a:xfrm>
          <a:prstGeom prst="rightBrace">
            <a:avLst>
              <a:gd name="adj1" fmla="val 62180"/>
              <a:gd name="adj2" fmla="val 48864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B6582-E04A-6B42-974A-2CD2103639DE}"/>
              </a:ext>
            </a:extLst>
          </p:cNvPr>
          <p:cNvSpPr/>
          <p:nvPr/>
        </p:nvSpPr>
        <p:spPr>
          <a:xfrm rot="317079">
            <a:off x="8582283" y="4480249"/>
            <a:ext cx="2078363" cy="1616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4400" b="1" dirty="0">
                <a:solidFill>
                  <a:srgbClr val="C00000"/>
                </a:solidFill>
              </a:rPr>
              <a:t>Your</a:t>
            </a:r>
          </a:p>
          <a:p>
            <a:pPr algn="ctr">
              <a:lnSpc>
                <a:spcPts val="3860"/>
              </a:lnSpc>
            </a:pPr>
            <a:r>
              <a:rPr lang="en-US" sz="4400" b="1" dirty="0">
                <a:solidFill>
                  <a:srgbClr val="C00000"/>
                </a:solidFill>
              </a:rPr>
              <a:t>First 45</a:t>
            </a:r>
          </a:p>
          <a:p>
            <a:pPr algn="ctr">
              <a:lnSpc>
                <a:spcPts val="3860"/>
              </a:lnSpc>
            </a:pPr>
            <a:r>
              <a:rPr lang="en-US" sz="4400" b="1" dirty="0">
                <a:solidFill>
                  <a:srgbClr val="C00000"/>
                </a:solidFill>
              </a:rPr>
              <a:t>Days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2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1034436" y="2196180"/>
            <a:ext cx="103922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/>
              <a:t>United Financial Freedom</a:t>
            </a:r>
          </a:p>
          <a:p>
            <a:pPr algn="ctr"/>
            <a:r>
              <a:rPr lang="en-US" sz="6200" b="1" dirty="0"/>
              <a:t>Business Opportunity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82129" y="227807"/>
            <a:ext cx="6007345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 for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ED579-BDD2-844C-9A7E-5AD4B7861396}"/>
              </a:ext>
            </a:extLst>
          </p:cNvPr>
          <p:cNvSpPr txBox="1"/>
          <p:nvPr/>
        </p:nvSpPr>
        <p:spPr>
          <a:xfrm>
            <a:off x="3195605" y="4380951"/>
            <a:ext cx="606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Welcome Aboard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0ED3-BB16-4270-8844-2FDB2E81B0B0}"/>
              </a:ext>
            </a:extLst>
          </p:cNvPr>
          <p:cNvSpPr txBox="1"/>
          <p:nvPr/>
        </p:nvSpPr>
        <p:spPr>
          <a:xfrm>
            <a:off x="10313602" y="6251052"/>
            <a:ext cx="1751911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UFF2600AC</a:t>
            </a:r>
          </a:p>
        </p:txBody>
      </p:sp>
    </p:spTree>
    <p:extLst>
      <p:ext uri="{BB962C8B-B14F-4D97-AF65-F5344CB8AC3E}">
        <p14:creationId xmlns:p14="http://schemas.microsoft.com/office/powerpoint/2010/main" val="373146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DE348A-ECDA-F547-8B8B-653B7A63929D}"/>
              </a:ext>
            </a:extLst>
          </p:cNvPr>
          <p:cNvSpPr/>
          <p:nvPr/>
        </p:nvSpPr>
        <p:spPr>
          <a:xfrm>
            <a:off x="4605796" y="248194"/>
            <a:ext cx="3543068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History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24329-1BF2-844E-ADD5-C776F2578FB6}"/>
              </a:ext>
            </a:extLst>
          </p:cNvPr>
          <p:cNvSpPr/>
          <p:nvPr/>
        </p:nvSpPr>
        <p:spPr>
          <a:xfrm>
            <a:off x="825609" y="1249982"/>
            <a:ext cx="10647863" cy="2275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2002 – Focused on Finding a CURE for Their Clients Debt</a:t>
            </a:r>
          </a:p>
          <a:p>
            <a:pPr marL="866775" indent="-476250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dirty="0"/>
              <a:t>Looked for a Program that rapidly paid off client’s mortgages</a:t>
            </a:r>
          </a:p>
          <a:p>
            <a:pPr marL="866775" indent="-476250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2800" i="1" dirty="0"/>
              <a:t>Found:</a:t>
            </a:r>
            <a:endParaRPr lang="en-US" sz="2800" dirty="0"/>
          </a:p>
          <a:p>
            <a:pPr marL="866775" indent="-476250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Found: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F1255-C53D-2345-AD32-B5CCC10500AE}"/>
              </a:ext>
            </a:extLst>
          </p:cNvPr>
          <p:cNvSpPr/>
          <p:nvPr/>
        </p:nvSpPr>
        <p:spPr>
          <a:xfrm>
            <a:off x="794389" y="2360567"/>
            <a:ext cx="10580491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                         Australians</a:t>
            </a:r>
            <a:r>
              <a:rPr lang="en-US" sz="2800" dirty="0"/>
              <a:t> pay a </a:t>
            </a:r>
            <a:r>
              <a:rPr lang="en-US" sz="2800" b="1" dirty="0"/>
              <a:t>lot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less 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interest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/>
              <a:t>than Americans</a:t>
            </a:r>
          </a:p>
          <a:p>
            <a:pPr marL="876300">
              <a:lnSpc>
                <a:spcPct val="110000"/>
              </a:lnSpc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	 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/>
              <a:t>In </a:t>
            </a:r>
            <a:r>
              <a:rPr lang="en-US" sz="2800" b="1" dirty="0"/>
              <a:t>England</a:t>
            </a:r>
            <a:r>
              <a:rPr lang="en-US" sz="2800" dirty="0"/>
              <a:t>, many homeowners were using a program called </a:t>
            </a:r>
            <a:r>
              <a:rPr lang="en-US" sz="2800" i="1" dirty="0"/>
              <a:t>“</a:t>
            </a:r>
            <a:r>
              <a:rPr lang="en-US" sz="2800" b="1" i="1" dirty="0"/>
              <a:t>The </a:t>
            </a:r>
            <a:r>
              <a:rPr lang="en-US" sz="27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Account</a:t>
            </a:r>
            <a:r>
              <a:rPr lang="en-US" sz="2800" i="1" dirty="0"/>
              <a:t>” </a:t>
            </a:r>
            <a:r>
              <a:rPr lang="en-US" sz="2800" dirty="0"/>
              <a:t>but it had some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drawbacks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700" b="1" dirty="0">
                <a:solidFill>
                  <a:srgbClr val="C00000"/>
                </a:solidFill>
              </a:rPr>
              <a:t>Must…</a:t>
            </a:r>
          </a:p>
          <a:p>
            <a:pPr marL="390525"/>
            <a:endParaRPr lang="en-US" sz="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Have a Mortgage</a:t>
            </a: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position Line of Credit </a:t>
            </a: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Have Good Credit </a:t>
            </a: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Refinance </a:t>
            </a:r>
            <a:r>
              <a:rPr lang="en-US" sz="2600" i="1" dirty="0"/>
              <a:t>(closing costs)</a:t>
            </a: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Variable Interest Rates</a:t>
            </a:r>
          </a:p>
          <a:p>
            <a:pPr marL="3778250" indent="-458788">
              <a:buSzPct val="89000"/>
              <a:buFont typeface="Wingdings" pitchFamily="2" charset="2"/>
              <a:buChar char="ü"/>
            </a:pPr>
            <a:r>
              <a:rPr lang="en-US" sz="2800" dirty="0"/>
              <a:t>Lacked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0F9F5-7853-DA43-96F7-0134B0A18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288" y="4473647"/>
            <a:ext cx="2276618" cy="20458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62B9E-351F-4A12-BA80-9FA7DAB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830" y="4609537"/>
            <a:ext cx="23654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DE348A-ECDA-F547-8B8B-653B7A63929D}"/>
              </a:ext>
            </a:extLst>
          </p:cNvPr>
          <p:cNvSpPr/>
          <p:nvPr/>
        </p:nvSpPr>
        <p:spPr>
          <a:xfrm>
            <a:off x="4605796" y="248194"/>
            <a:ext cx="3543068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History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76633-D6E1-3A4B-A03C-B8BF09B32203}"/>
              </a:ext>
            </a:extLst>
          </p:cNvPr>
          <p:cNvSpPr/>
          <p:nvPr/>
        </p:nvSpPr>
        <p:spPr>
          <a:xfrm>
            <a:off x="353878" y="1544869"/>
            <a:ext cx="11484244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Skyler &amp; John worked with Mathematicians and I.T. people</a:t>
            </a:r>
          </a:p>
          <a:p>
            <a:pPr marL="1036638" indent="-476250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2004</a:t>
            </a:r>
            <a:r>
              <a:rPr lang="en-US" sz="3400" dirty="0"/>
              <a:t> Launched First-Version of </a:t>
            </a:r>
            <a:r>
              <a:rPr lang="en-US" sz="3400" i="1" dirty="0"/>
              <a:t>“</a:t>
            </a:r>
            <a:r>
              <a:rPr lang="en-US" sz="3400" b="1" i="1" dirty="0"/>
              <a:t>Money Max Account</a:t>
            </a:r>
            <a:r>
              <a:rPr lang="en-US" sz="3400" i="1" dirty="0"/>
              <a:t>”</a:t>
            </a:r>
          </a:p>
          <a:p>
            <a:pPr marL="1036638" indent="-476250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2005 - 2006 </a:t>
            </a:r>
            <a:r>
              <a:rPr lang="en-US" sz="3400" dirty="0"/>
              <a:t>Test Marketed to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400</a:t>
            </a:r>
            <a:r>
              <a:rPr lang="en-US" sz="3400" dirty="0"/>
              <a:t> Homeowners</a:t>
            </a:r>
          </a:p>
          <a:p>
            <a:pPr marL="1036638" indent="-476250">
              <a:buFont typeface="Wingdings" pitchFamily="2" charset="2"/>
              <a:buChar char="Ø"/>
            </a:pPr>
            <a:endParaRPr lang="en-US" sz="800" dirty="0"/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2006 – Launched </a:t>
            </a:r>
            <a:r>
              <a:rPr lang="en-US" sz="3600" b="1" i="1" dirty="0">
                <a:solidFill>
                  <a:srgbClr val="C00000"/>
                </a:solidFill>
              </a:rPr>
              <a:t>“United First Financial”</a:t>
            </a:r>
            <a:endParaRPr lang="en-US" sz="800" dirty="0"/>
          </a:p>
          <a:p>
            <a:pPr marL="1036638" indent="-476250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3400" dirty="0"/>
              <a:t>Thousands paying off homes in as little as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1/3</a:t>
            </a:r>
            <a:r>
              <a:rPr lang="en-US" sz="3400" dirty="0"/>
              <a:t> to 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1/2</a:t>
            </a:r>
            <a:r>
              <a:rPr lang="en-US" sz="3400" b="1" dirty="0"/>
              <a:t> </a:t>
            </a:r>
            <a:r>
              <a:rPr lang="en-US" sz="3400" dirty="0"/>
              <a:t>time</a:t>
            </a:r>
          </a:p>
          <a:p>
            <a:pPr marL="560388"/>
            <a:r>
              <a:rPr lang="en-US" sz="3200" dirty="0"/>
              <a:t>      … combined with a HELOC *</a:t>
            </a:r>
          </a:p>
          <a:p>
            <a:pPr marL="560388"/>
            <a:endParaRPr lang="en-US" sz="800" dirty="0"/>
          </a:p>
          <a:p>
            <a:pPr marL="1017588" indent="-457200">
              <a:buFont typeface="Wingdings" pitchFamily="2" charset="2"/>
              <a:buChar char="Ø"/>
            </a:pP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Award-winning</a:t>
            </a:r>
            <a:r>
              <a:rPr lang="en-US" sz="3400" dirty="0"/>
              <a:t> Debt-Elimination Program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A934D-880A-744D-A94F-5451186246B8}"/>
              </a:ext>
            </a:extLst>
          </p:cNvPr>
          <p:cNvSpPr txBox="1"/>
          <p:nvPr/>
        </p:nvSpPr>
        <p:spPr>
          <a:xfrm>
            <a:off x="7658099" y="6148141"/>
            <a:ext cx="43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Home Equity Line of Credit</a:t>
            </a:r>
          </a:p>
        </p:txBody>
      </p:sp>
    </p:spTree>
    <p:extLst>
      <p:ext uri="{BB962C8B-B14F-4D97-AF65-F5344CB8AC3E}">
        <p14:creationId xmlns:p14="http://schemas.microsoft.com/office/powerpoint/2010/main" val="340667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9A2DC2-AE9F-C346-B711-1F881978C21C}"/>
              </a:ext>
            </a:extLst>
          </p:cNvPr>
          <p:cNvSpPr/>
          <p:nvPr/>
        </p:nvSpPr>
        <p:spPr>
          <a:xfrm>
            <a:off x="4482130" y="227807"/>
            <a:ext cx="4816854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National Recognition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43D8C-57A4-1C48-A099-65B32E95C317}"/>
              </a:ext>
            </a:extLst>
          </p:cNvPr>
          <p:cNvSpPr/>
          <p:nvPr/>
        </p:nvSpPr>
        <p:spPr>
          <a:xfrm>
            <a:off x="499816" y="984078"/>
            <a:ext cx="6613729" cy="342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0"/>
            <a:r>
              <a:rPr lang="en-US" sz="3600" b="1" dirty="0">
                <a:latin typeface="Cambria" panose="02040503050406030204" pitchFamily="18" charset="0"/>
              </a:rPr>
              <a:t>		</a:t>
            </a:r>
          </a:p>
          <a:p>
            <a:pPr marL="120650"/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120650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</a:p>
          <a:p>
            <a:pPr marL="120650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Utah Region</a:t>
            </a:r>
          </a:p>
          <a:p>
            <a:pPr marL="120650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Award Recipient              </a:t>
            </a:r>
          </a:p>
          <a:p>
            <a:pPr marL="120650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Financial Services Division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4FD63-5B2E-6544-84D4-913FC3F1EB59}"/>
              </a:ext>
            </a:extLst>
          </p:cNvPr>
          <p:cNvSpPr txBox="1"/>
          <p:nvPr/>
        </p:nvSpPr>
        <p:spPr>
          <a:xfrm>
            <a:off x="6790555" y="1238130"/>
            <a:ext cx="5018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Intensive Due Diligence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dirty="0">
                <a:cs typeface="Arial" panose="020B0604020202020204" pitchFamily="34" charset="0"/>
              </a:rPr>
              <a:t>Financials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dirty="0">
                <a:cs typeface="Arial" panose="020B0604020202020204" pitchFamily="34" charset="0"/>
              </a:rPr>
              <a:t>Longevity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dirty="0">
                <a:cs typeface="Arial" panose="020B0604020202020204" pitchFamily="34" charset="0"/>
              </a:rPr>
              <a:t>Retention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dirty="0">
                <a:cs typeface="Arial" panose="020B0604020202020204" pitchFamily="34" charset="0"/>
              </a:rPr>
              <a:t>Product Viability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dirty="0">
                <a:cs typeface="Arial" panose="020B0604020202020204" pitchFamily="34" charset="0"/>
              </a:rPr>
              <a:t>Impact on Consumers</a:t>
            </a:r>
          </a:p>
          <a:p>
            <a:pPr marL="701675" indent="-457200">
              <a:buSzPct val="85000"/>
              <a:buFont typeface="Wingdings" pitchFamily="2" charset="2"/>
              <a:buChar char="q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Same Award Given to…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11303-DF00-754B-8878-DF4DA99C1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11" y="4741171"/>
            <a:ext cx="1172282" cy="80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7A5462-C47D-E74A-8FF6-ED391FAB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030" y="4916340"/>
            <a:ext cx="923919" cy="923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A0630-611A-4B43-B39B-BC90F7D85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4429" y="4969187"/>
            <a:ext cx="1524812" cy="670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D2107-9221-E142-8AB4-DD845DB63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428" y="5840259"/>
            <a:ext cx="2756407" cy="673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C6D0D0-4D8D-6145-9CB2-6E5DD2CF6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18" y="1338939"/>
            <a:ext cx="5282239" cy="157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527BF4-2381-C546-9A44-CA2FCB176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74523">
            <a:off x="949148" y="4334149"/>
            <a:ext cx="4943900" cy="22664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AE9945-6A06-A94E-B349-3B0C076AAEDE}"/>
              </a:ext>
            </a:extLst>
          </p:cNvPr>
          <p:cNvSpPr txBox="1"/>
          <p:nvPr/>
        </p:nvSpPr>
        <p:spPr>
          <a:xfrm>
            <a:off x="2470761" y="6003882"/>
            <a:ext cx="21490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Featured in</a:t>
            </a:r>
          </a:p>
          <a:p>
            <a:pPr algn="ctr"/>
            <a:r>
              <a:rPr lang="en-US" sz="19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Many publications</a:t>
            </a:r>
          </a:p>
        </p:txBody>
      </p:sp>
    </p:spTree>
    <p:extLst>
      <p:ext uri="{BB962C8B-B14F-4D97-AF65-F5344CB8AC3E}">
        <p14:creationId xmlns:p14="http://schemas.microsoft.com/office/powerpoint/2010/main" val="195091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DB7F89-2ED9-9448-8B39-719DC067BB8D}"/>
              </a:ext>
            </a:extLst>
          </p:cNvPr>
          <p:cNvSpPr/>
          <p:nvPr/>
        </p:nvSpPr>
        <p:spPr>
          <a:xfrm>
            <a:off x="4514389" y="313598"/>
            <a:ext cx="3606724" cy="70530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0EB4D-3F67-394E-A150-5D70A76F6149}"/>
              </a:ext>
            </a:extLst>
          </p:cNvPr>
          <p:cNvSpPr txBox="1"/>
          <p:nvPr/>
        </p:nvSpPr>
        <p:spPr>
          <a:xfrm>
            <a:off x="186888" y="1286528"/>
            <a:ext cx="11809169" cy="5525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60388" algn="ctr">
              <a:lnSpc>
                <a:spcPct val="120000"/>
              </a:lnSpc>
              <a:buSzPct val="90000"/>
            </a:pPr>
            <a:r>
              <a:rPr lang="en-US" sz="4000" b="1" dirty="0">
                <a:solidFill>
                  <a:srgbClr val="C00000"/>
                </a:solidFill>
              </a:rPr>
              <a:t>Since 2006…</a:t>
            </a:r>
            <a:endParaRPr lang="en-US" sz="4000" dirty="0"/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dirty="0"/>
              <a:t>Invested </a:t>
            </a:r>
            <a:r>
              <a:rPr lang="en-US" sz="3500" b="1" i="1" dirty="0">
                <a:solidFill>
                  <a:srgbClr val="C00000"/>
                </a:solidFill>
              </a:rPr>
              <a:t>19 Million </a:t>
            </a: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Research &amp; Development</a:t>
            </a:r>
            <a:endParaRPr lang="en-US" sz="3500" dirty="0"/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dirty="0"/>
              <a:t>Eliminated Reliance on a </a:t>
            </a:r>
            <a:r>
              <a:rPr lang="en-US" sz="3500" b="1" i="1" dirty="0">
                <a:solidFill>
                  <a:srgbClr val="C00000"/>
                </a:solidFill>
              </a:rPr>
              <a:t>HELOC</a:t>
            </a:r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b="1" dirty="0"/>
              <a:t> </a:t>
            </a:r>
            <a:r>
              <a:rPr lang="en-US" sz="3500" b="1" i="1" dirty="0">
                <a:solidFill>
                  <a:srgbClr val="C00000"/>
                </a:solidFill>
              </a:rPr>
              <a:t>70,000</a:t>
            </a:r>
            <a:r>
              <a:rPr lang="en-US" sz="3500" dirty="0"/>
              <a:t> signed up to use our program</a:t>
            </a:r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dirty="0"/>
              <a:t>Works with just </a:t>
            </a:r>
            <a:r>
              <a:rPr lang="en-US" sz="3500" b="1" i="1" dirty="0"/>
              <a:t>Checking </a:t>
            </a:r>
            <a:r>
              <a:rPr lang="en-US" sz="3500" dirty="0"/>
              <a:t>&amp;</a:t>
            </a:r>
            <a:r>
              <a:rPr lang="en-US" sz="3500" b="1" i="1" dirty="0"/>
              <a:t> Savings</a:t>
            </a:r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dirty="0"/>
              <a:t>Can Help People with </a:t>
            </a:r>
            <a:r>
              <a:rPr lang="en-US" sz="35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Bad Credit </a:t>
            </a:r>
            <a:r>
              <a:rPr lang="en-US" sz="3500" dirty="0"/>
              <a:t>and </a:t>
            </a:r>
            <a:r>
              <a:rPr lang="en-US" sz="35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Mortgage</a:t>
            </a:r>
          </a:p>
          <a:p>
            <a:pPr marL="1036638" indent="-47625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3500" dirty="0"/>
              <a:t>Relaunched the company as </a:t>
            </a:r>
            <a:r>
              <a:rPr lang="en-US" sz="3600" b="1" dirty="0">
                <a:solidFill>
                  <a:srgbClr val="C00000"/>
                </a:solidFill>
              </a:rPr>
              <a:t>United Financial Freedom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012BF-EA93-4745-8D34-9D4A75DEC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13" y="1583259"/>
            <a:ext cx="4390814" cy="32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DE348A-ECDA-F547-8B8B-653B7A63929D}"/>
              </a:ext>
            </a:extLst>
          </p:cNvPr>
          <p:cNvSpPr/>
          <p:nvPr/>
        </p:nvSpPr>
        <p:spPr>
          <a:xfrm>
            <a:off x="4605796" y="150220"/>
            <a:ext cx="3543068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Crusade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EE0B1-93BC-4148-BCF8-ECAE5516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542" y="739933"/>
            <a:ext cx="6892527" cy="3847012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4D66BFA-2E2B-C447-AAF8-7D3E99880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34" y="4451177"/>
            <a:ext cx="5649624" cy="22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DB7F89-2ED9-9448-8B39-719DC067BB8D}"/>
              </a:ext>
            </a:extLst>
          </p:cNvPr>
          <p:cNvSpPr/>
          <p:nvPr/>
        </p:nvSpPr>
        <p:spPr>
          <a:xfrm>
            <a:off x="4315402" y="248282"/>
            <a:ext cx="4136179" cy="70530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 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F0E72-CE1D-D74C-BD08-7BEA4F22A444}"/>
              </a:ext>
            </a:extLst>
          </p:cNvPr>
          <p:cNvSpPr txBox="1"/>
          <p:nvPr/>
        </p:nvSpPr>
        <p:spPr>
          <a:xfrm>
            <a:off x="2560876" y="1514862"/>
            <a:ext cx="842338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 </a:t>
            </a:r>
            <a:r>
              <a:rPr lang="en-US" sz="4800" b="1" dirty="0">
                <a:solidFill>
                  <a:srgbClr val="C00000"/>
                </a:solidFill>
              </a:rPr>
              <a:t>The American Way of Life</a:t>
            </a:r>
          </a:p>
          <a:p>
            <a:pPr marL="787400" indent="-57150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4000" b="1" dirty="0"/>
              <a:t>Buy Things We Don’t Need… </a:t>
            </a:r>
          </a:p>
          <a:p>
            <a:pPr marL="787400" indent="-57150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4000" b="1" dirty="0"/>
              <a:t>With Money We Don’t Have… </a:t>
            </a:r>
          </a:p>
          <a:p>
            <a:pPr marL="787400" indent="-571500">
              <a:lnSpc>
                <a:spcPct val="150000"/>
              </a:lnSpc>
              <a:buSzPct val="90000"/>
              <a:buFont typeface="Wingdings" pitchFamily="2" charset="2"/>
              <a:buChar char="Ø"/>
            </a:pPr>
            <a:r>
              <a:rPr lang="en-US" sz="4000" b="1" dirty="0"/>
              <a:t>To Impress People We Don’t Know </a:t>
            </a:r>
          </a:p>
          <a:p>
            <a:pPr marL="14288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                 </a:t>
            </a:r>
            <a:r>
              <a:rPr lang="en-US" sz="4000" b="1" dirty="0"/>
              <a:t>Result = </a:t>
            </a:r>
            <a:r>
              <a:rPr lang="en-US" sz="4800" b="1" dirty="0">
                <a:solidFill>
                  <a:srgbClr val="C00000"/>
                </a:solidFill>
              </a:rPr>
              <a:t>DEBT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248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DB7F89-2ED9-9448-8B39-719DC067BB8D}"/>
              </a:ext>
            </a:extLst>
          </p:cNvPr>
          <p:cNvSpPr/>
          <p:nvPr/>
        </p:nvSpPr>
        <p:spPr>
          <a:xfrm>
            <a:off x="4457178" y="209226"/>
            <a:ext cx="4081342" cy="68231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 #2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F0E72-CE1D-D74C-BD08-7BEA4F22A444}"/>
              </a:ext>
            </a:extLst>
          </p:cNvPr>
          <p:cNvSpPr txBox="1"/>
          <p:nvPr/>
        </p:nvSpPr>
        <p:spPr>
          <a:xfrm>
            <a:off x="1880834" y="1251747"/>
            <a:ext cx="9466386" cy="514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 </a:t>
            </a:r>
            <a:r>
              <a:rPr lang="en-US" sz="4000" b="1" dirty="0">
                <a:solidFill>
                  <a:srgbClr val="C00000"/>
                </a:solidFill>
              </a:rPr>
              <a:t>Our Education System Has Failed Us</a:t>
            </a:r>
          </a:p>
          <a:p>
            <a:pPr marL="917575" indent="-581025">
              <a:lnSpc>
                <a:spcPct val="140000"/>
              </a:lnSpc>
              <a:buSzPct val="90000"/>
              <a:buFont typeface="Wingdings" pitchFamily="2" charset="2"/>
              <a:buChar char="q"/>
            </a:pPr>
            <a:r>
              <a:rPr lang="en-US" sz="3400" b="1" dirty="0"/>
              <a:t>Students Are Not Taught How Money Wor</a:t>
            </a:r>
            <a:r>
              <a:rPr lang="en-US" sz="3600" b="1" dirty="0"/>
              <a:t>ks</a:t>
            </a:r>
          </a:p>
          <a:p>
            <a:pPr marL="1544638" indent="-550863">
              <a:spcAft>
                <a:spcPts val="600"/>
              </a:spcAft>
              <a:buSzPct val="90000"/>
              <a:buFont typeface="Wingdings" pitchFamily="2" charset="2"/>
              <a:buChar char="Ø"/>
            </a:pPr>
            <a:r>
              <a:rPr lang="en-US" sz="3400" b="1" dirty="0"/>
              <a:t>Student Loan Debt is </a:t>
            </a:r>
            <a:r>
              <a:rPr lang="en-US" sz="3400" b="1" dirty="0">
                <a:solidFill>
                  <a:srgbClr val="C00000"/>
                </a:solidFill>
              </a:rPr>
              <a:t>$1.7 Trillion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  <a:p>
            <a:pPr marL="1450975" indent="-457200">
              <a:spcAft>
                <a:spcPts val="600"/>
              </a:spcAft>
              <a:buSzPct val="90000"/>
              <a:buFont typeface="Wingdings" pitchFamily="2" charset="2"/>
              <a:buChar char="Ø"/>
            </a:pPr>
            <a:r>
              <a:rPr lang="en-US" sz="3200" b="1" dirty="0"/>
              <a:t> </a:t>
            </a:r>
            <a:r>
              <a:rPr lang="en-US" sz="3400" b="1" dirty="0">
                <a:solidFill>
                  <a:srgbClr val="C00000"/>
                </a:solidFill>
              </a:rPr>
              <a:t>40 million </a:t>
            </a:r>
            <a:r>
              <a:rPr lang="en-US" sz="3400" b="1" dirty="0"/>
              <a:t>Americans have Student Debt </a:t>
            </a:r>
            <a:endParaRPr lang="en-US" sz="2400" b="1" dirty="0"/>
          </a:p>
          <a:p>
            <a:pPr marL="1544638" indent="-550863">
              <a:spcAft>
                <a:spcPts val="6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r>
              <a:rPr lang="en-US" sz="3400" b="1" dirty="0">
                <a:solidFill>
                  <a:srgbClr val="C00000"/>
                </a:solidFill>
              </a:rPr>
              <a:t>37%</a:t>
            </a:r>
            <a:r>
              <a:rPr lang="en-US" sz="3400" b="1" dirty="0"/>
              <a:t>… over age 65 </a:t>
            </a:r>
            <a:endParaRPr lang="en-US" sz="2400" b="1" dirty="0"/>
          </a:p>
          <a:p>
            <a:pPr marL="1544638" indent="-550863">
              <a:spcAft>
                <a:spcPts val="6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r>
              <a:rPr lang="en-US" sz="3400" b="1" dirty="0"/>
              <a:t>Per Student</a:t>
            </a:r>
            <a:r>
              <a:rPr lang="en-US" sz="3400" dirty="0"/>
              <a:t> = </a:t>
            </a:r>
            <a:r>
              <a:rPr lang="en-US" sz="3400" b="1" dirty="0">
                <a:solidFill>
                  <a:srgbClr val="C00000"/>
                </a:solidFill>
              </a:rPr>
              <a:t>$38,826 </a:t>
            </a:r>
            <a:r>
              <a:rPr lang="en-US" sz="3400" b="1" dirty="0"/>
              <a:t>each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endParaRPr lang="en-US" sz="2400" b="1" dirty="0"/>
          </a:p>
          <a:p>
            <a:pPr marL="917575" indent="-581025">
              <a:spcBef>
                <a:spcPts val="600"/>
              </a:spcBef>
              <a:buSzPct val="90000"/>
              <a:buFont typeface="Wingdings" pitchFamily="2" charset="2"/>
              <a:buChar char="q"/>
            </a:pPr>
            <a:r>
              <a:rPr lang="en-US" sz="3400" b="1" dirty="0"/>
              <a:t>Avg. Americans’ Credit Card Debt is </a:t>
            </a:r>
            <a:r>
              <a:rPr lang="en-US" sz="3400" b="1" dirty="0">
                <a:solidFill>
                  <a:srgbClr val="C00000"/>
                </a:solidFill>
              </a:rPr>
              <a:t>$6,591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7575" indent="-581025">
              <a:lnSpc>
                <a:spcPct val="120000"/>
              </a:lnSpc>
              <a:spcBef>
                <a:spcPts val="600"/>
              </a:spcBef>
              <a:buSzPct val="90000"/>
              <a:buFont typeface="Wingdings" pitchFamily="2" charset="2"/>
              <a:buChar char="q"/>
            </a:pPr>
            <a:r>
              <a:rPr lang="en-US" sz="3400" b="1" dirty="0"/>
              <a:t>Mortgage Debt in America is </a:t>
            </a:r>
            <a:r>
              <a:rPr lang="en-US" sz="3400" b="1" dirty="0">
                <a:solidFill>
                  <a:srgbClr val="C00000"/>
                </a:solidFill>
              </a:rPr>
              <a:t>$16.5 Trillion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7FB67-7A42-ED42-B66E-5F1D331359BC}"/>
              </a:ext>
            </a:extLst>
          </p:cNvPr>
          <p:cNvSpPr txBox="1"/>
          <p:nvPr/>
        </p:nvSpPr>
        <p:spPr>
          <a:xfrm>
            <a:off x="9078964" y="6312378"/>
            <a:ext cx="282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www.USDebtClock.org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8917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5615</TotalTime>
  <Words>1530</Words>
  <Application>Microsoft Macintosh PowerPoint</Application>
  <PresentationFormat>Widescreen</PresentationFormat>
  <Paragraphs>394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 Unicode MS</vt:lpstr>
      <vt:lpstr>Arial</vt:lpstr>
      <vt:lpstr>Arial Narrow</vt:lpstr>
      <vt:lpstr>Calibri</vt:lpstr>
      <vt:lpstr>Calibri Light</vt:lpstr>
      <vt:lpstr>Cambria</vt:lpstr>
      <vt:lpstr>Chalkduster</vt:lpstr>
      <vt:lpstr>Copperplate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Ryan</dc:creator>
  <cp:lastModifiedBy>HEIDI KEENER</cp:lastModifiedBy>
  <cp:revision>781</cp:revision>
  <cp:lastPrinted>2019-11-01T15:50:36Z</cp:lastPrinted>
  <dcterms:created xsi:type="dcterms:W3CDTF">2019-10-18T18:13:24Z</dcterms:created>
  <dcterms:modified xsi:type="dcterms:W3CDTF">2020-11-19T17:35:47Z</dcterms:modified>
</cp:coreProperties>
</file>