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0" r:id="rId2"/>
    <p:sldMasterId id="2147483692" r:id="rId3"/>
  </p:sldMasterIdLst>
  <p:notesMasterIdLst>
    <p:notesMasterId r:id="rId33"/>
  </p:notesMasterIdLst>
  <p:sldIdLst>
    <p:sldId id="325" r:id="rId4"/>
    <p:sldId id="327" r:id="rId5"/>
    <p:sldId id="337" r:id="rId6"/>
    <p:sldId id="334" r:id="rId7"/>
    <p:sldId id="338" r:id="rId8"/>
    <p:sldId id="289" r:id="rId9"/>
    <p:sldId id="259" r:id="rId10"/>
    <p:sldId id="258" r:id="rId11"/>
    <p:sldId id="290" r:id="rId12"/>
    <p:sldId id="329" r:id="rId13"/>
    <p:sldId id="314" r:id="rId14"/>
    <p:sldId id="291" r:id="rId15"/>
    <p:sldId id="293" r:id="rId16"/>
    <p:sldId id="294" r:id="rId17"/>
    <p:sldId id="296" r:id="rId18"/>
    <p:sldId id="297" r:id="rId19"/>
    <p:sldId id="298" r:id="rId20"/>
    <p:sldId id="299" r:id="rId21"/>
    <p:sldId id="300" r:id="rId22"/>
    <p:sldId id="301" r:id="rId23"/>
    <p:sldId id="303" r:id="rId24"/>
    <p:sldId id="304" r:id="rId25"/>
    <p:sldId id="313" r:id="rId26"/>
    <p:sldId id="302" r:id="rId27"/>
    <p:sldId id="322" r:id="rId28"/>
    <p:sldId id="312" r:id="rId29"/>
    <p:sldId id="269" r:id="rId30"/>
    <p:sldId id="331" r:id="rId31"/>
    <p:sldId id="32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DB460"/>
    <a:srgbClr val="45B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25" autoAdjust="0"/>
  </p:normalViewPr>
  <p:slideViewPr>
    <p:cSldViewPr snapToGrid="0" snapToObjects="1">
      <p:cViewPr>
        <p:scale>
          <a:sx n="100" d="100"/>
          <a:sy n="100" d="100"/>
        </p:scale>
        <p:origin x="-3504"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F1427-A249-6747-956F-CB4441BC4EDC}" type="datetimeFigureOut">
              <a:rPr lang="en-US" smtClean="0"/>
              <a:t>11/6/19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AEBD5-B170-E943-A0F9-C2648419F7C1}" type="slidenum">
              <a:rPr lang="en-US" smtClean="0"/>
              <a:t>‹#›</a:t>
            </a:fld>
            <a:endParaRPr lang="en-US"/>
          </a:p>
        </p:txBody>
      </p:sp>
    </p:spTree>
    <p:extLst>
      <p:ext uri="{BB962C8B-B14F-4D97-AF65-F5344CB8AC3E}">
        <p14:creationId xmlns:p14="http://schemas.microsoft.com/office/powerpoint/2010/main" val="62677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joining us.</a:t>
            </a:r>
            <a:r>
              <a:rPr lang="en-US" baseline="0" dirty="0" smtClean="0"/>
              <a:t>  I want to respect your time so we will start on time and end on time.  A few housekeeping items before we begin:</a:t>
            </a:r>
          </a:p>
          <a:p>
            <a:pPr marL="228600" indent="-228600">
              <a:buAutoNum type="arabicPeriod"/>
            </a:pPr>
            <a:r>
              <a:rPr lang="en-US" baseline="0" dirty="0" smtClean="0"/>
              <a:t>Everyone is muted to ensure that we can get through the presentation in a timely manner and so that there is no background noise</a:t>
            </a:r>
          </a:p>
          <a:p>
            <a:pPr marL="228600" indent="-228600">
              <a:buAutoNum type="arabicPeriod"/>
            </a:pPr>
            <a:r>
              <a:rPr lang="en-US" baseline="0" dirty="0" smtClean="0"/>
              <a:t>We do want to take questions though!  We are going to do that through the chat box.  If you hover either at the top or bottom of your computer screen, you will see a green box that says “Chat.” You can click that and type your question.  All questions will only go to the hosts for privacy purposes and we will read those and answer them at the end of this call.</a:t>
            </a:r>
          </a:p>
          <a:p>
            <a:pPr marL="228600" indent="-228600">
              <a:buAutoNum type="arabicPeriod"/>
            </a:pPr>
            <a:r>
              <a:rPr lang="en-US" baseline="0" dirty="0" smtClean="0"/>
              <a:t>Lastly, we do NOT need a video portion of this call.</a:t>
            </a:r>
          </a:p>
          <a:p>
            <a:pPr marL="228600" indent="-228600">
              <a:buAutoNum type="arabicPeriod"/>
            </a:pPr>
            <a:endParaRPr lang="en-US" baseline="0" dirty="0" smtClean="0"/>
          </a:p>
          <a:p>
            <a:pPr marL="0" indent="0">
              <a:buNone/>
            </a:pPr>
            <a:r>
              <a:rPr lang="en-US" baseline="0" dirty="0" smtClean="0"/>
              <a:t>Hopefully everyone who is on this call knows a little bit about Worth Unlimited and the Worth Account- at least you have heard something along the lines of “This is a software program that helps to pay off all your debts in as little as 5-7 years without any refinancing or debt consolidation, and no change to your current lifestyle.”  We are going to get into the specifics of that today.  But first, lets start with a bit of history about the company and where we began.</a:t>
            </a:r>
            <a:endParaRPr lang="en-US" dirty="0"/>
          </a:p>
        </p:txBody>
      </p:sp>
      <p:sp>
        <p:nvSpPr>
          <p:cNvPr id="4" name="Slide Number Placeholder 3"/>
          <p:cNvSpPr>
            <a:spLocks noGrp="1"/>
          </p:cNvSpPr>
          <p:nvPr>
            <p:ph type="sldNum" sz="quarter" idx="10"/>
          </p:nvPr>
        </p:nvSpPr>
        <p:spPr/>
        <p:txBody>
          <a:bodyPr/>
          <a:lstStyle/>
          <a:p>
            <a:fld id="{CE3AEBD5-B170-E943-A0F9-C2648419F7C1}" type="slidenum">
              <a:rPr lang="en-US" smtClean="0"/>
              <a:t>1</a:t>
            </a:fld>
            <a:endParaRPr lang="en-US"/>
          </a:p>
        </p:txBody>
      </p:sp>
    </p:spTree>
    <p:extLst>
      <p:ext uri="{BB962C8B-B14F-4D97-AF65-F5344CB8AC3E}">
        <p14:creationId xmlns:p14="http://schemas.microsoft.com/office/powerpoint/2010/main" val="388992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F5C116-2390-F044-BB73-4B99815F8B6A}" type="slidenum">
              <a:rPr lang="en-US" sz="1200">
                <a:latin typeface="Times" charset="0"/>
              </a:rPr>
              <a:pPr/>
              <a:t>10</a:t>
            </a:fld>
            <a:endParaRPr lang="en-US" sz="1200">
              <a:latin typeface="Times"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charset="0"/>
                <a:ea typeface="ＭＳ Ｐゴシック" charset="0"/>
                <a:cs typeface="ＭＳ Ｐゴシック" charset="0"/>
              </a:rPr>
              <a:t>The </a:t>
            </a:r>
            <a:r>
              <a:rPr lang="en-US" dirty="0" smtClean="0">
                <a:latin typeface="Times" charset="0"/>
                <a:ea typeface="ＭＳ Ｐゴシック" charset="0"/>
                <a:cs typeface="ＭＳ Ｐゴシック" charset="0"/>
              </a:rPr>
              <a:t>Worth </a:t>
            </a:r>
            <a:r>
              <a:rPr lang="en-US" dirty="0">
                <a:latin typeface="Times" charset="0"/>
                <a:ea typeface="ＭＳ Ｐゴシック" charset="0"/>
                <a:cs typeface="ＭＳ Ｐゴシック" charset="0"/>
              </a:rPr>
              <a:t>Account system requires </a:t>
            </a:r>
            <a:r>
              <a:rPr lang="en-US" dirty="0" smtClean="0">
                <a:latin typeface="Times" charset="0"/>
                <a:ea typeface="ＭＳ Ｐゴシック" charset="0"/>
                <a:cs typeface="ＭＳ Ｐゴシック" charset="0"/>
              </a:rPr>
              <a:t>3 </a:t>
            </a:r>
            <a:r>
              <a:rPr lang="en-US" dirty="0">
                <a:latin typeface="Times" charset="0"/>
                <a:ea typeface="ＭＳ Ｐゴシック" charset="0"/>
                <a:cs typeface="ＭＳ Ｐゴシック" charset="0"/>
              </a:rPr>
              <a:t>components to operate. The first is your </a:t>
            </a:r>
            <a:r>
              <a:rPr lang="en-US" dirty="0" smtClean="0">
                <a:latin typeface="Times" charset="0"/>
                <a:ea typeface="ＭＳ Ｐゴシック" charset="0"/>
                <a:cs typeface="ＭＳ Ｐゴシック" charset="0"/>
              </a:rPr>
              <a:t>debt, </a:t>
            </a:r>
            <a:r>
              <a:rPr lang="en-US" dirty="0">
                <a:latin typeface="Times" charset="0"/>
                <a:ea typeface="ＭＳ Ｐゴシック" charset="0"/>
                <a:cs typeface="ＭＳ Ｐゴシック" charset="0"/>
              </a:rPr>
              <a:t>which can be consumer debt, credit card debt, mortgages or a combination of </a:t>
            </a:r>
            <a:r>
              <a:rPr lang="en-US" dirty="0" smtClean="0">
                <a:latin typeface="Times" charset="0"/>
                <a:ea typeface="ＭＳ Ｐゴシック" charset="0"/>
                <a:cs typeface="ＭＳ Ｐゴシック" charset="0"/>
              </a:rPr>
              <a:t>all debt. Second, a </a:t>
            </a:r>
            <a:r>
              <a:rPr lang="en-US" dirty="0">
                <a:latin typeface="Times" charset="0"/>
                <a:ea typeface="ＭＳ Ｐゴシック" charset="0"/>
                <a:cs typeface="ＭＳ Ｐゴシック" charset="0"/>
              </a:rPr>
              <a:t>checking and savings account with any banking institution. </a:t>
            </a:r>
            <a:r>
              <a:rPr lang="en-US" dirty="0" smtClean="0">
                <a:latin typeface="Times" charset="0"/>
                <a:ea typeface="ＭＳ Ｐゴシック" charset="0"/>
                <a:cs typeface="ＭＳ Ｐゴシック" charset="0"/>
              </a:rPr>
              <a:t>Third,</a:t>
            </a:r>
            <a:r>
              <a:rPr lang="en-US" baseline="0"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the Worth Account </a:t>
            </a:r>
            <a:r>
              <a:rPr lang="en-US" dirty="0">
                <a:latin typeface="Times" charset="0"/>
                <a:ea typeface="ＭＳ Ｐゴシック" charset="0"/>
                <a:cs typeface="ＭＳ Ｐゴシック" charset="0"/>
              </a:rPr>
              <a:t>coaching and software system. </a:t>
            </a:r>
            <a:r>
              <a:rPr lang="en-US" dirty="0" smtClean="0">
                <a:latin typeface="Times" charset="0"/>
                <a:ea typeface="ＭＳ Ｐゴシック" charset="0"/>
                <a:cs typeface="ＭＳ Ｐゴシック" charset="0"/>
              </a:rPr>
              <a:t>There</a:t>
            </a:r>
            <a:r>
              <a:rPr lang="en-US" baseline="0" dirty="0" smtClean="0">
                <a:latin typeface="Times" charset="0"/>
                <a:ea typeface="ＭＳ Ｐゴシック" charset="0"/>
                <a:cs typeface="ＭＳ Ｐゴシック" charset="0"/>
              </a:rPr>
              <a:t> is an optional fourth component which is </a:t>
            </a:r>
            <a:r>
              <a:rPr lang="en-US" dirty="0" smtClean="0">
                <a:latin typeface="Times" charset="0"/>
                <a:ea typeface="ＭＳ Ｐゴシック" charset="0"/>
                <a:cs typeface="ＭＳ Ｐゴシック" charset="0"/>
              </a:rPr>
              <a:t>an ALOC or Advanced line of credit. The ALOC can be a Home Equity Line of Credit, a personal line of credit, a business line of credit or even a credit card in some cases, with a limit of as little as $300. Having an ALOC will generally</a:t>
            </a:r>
            <a:r>
              <a:rPr lang="en-US" baseline="0" dirty="0" smtClean="0">
                <a:latin typeface="Times" charset="0"/>
                <a:ea typeface="ＭＳ Ｐゴシック" charset="0"/>
                <a:cs typeface="ＭＳ Ｐゴシック" charset="0"/>
              </a:rPr>
              <a:t> take an additional 6 months to 1 year off your payoff time.</a:t>
            </a:r>
            <a:endParaRPr lang="en-US"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The </a:t>
            </a:r>
            <a:r>
              <a:rPr lang="en-US" dirty="0" smtClean="0">
                <a:latin typeface="Times" charset="0"/>
                <a:ea typeface="ＭＳ Ｐゴシック" charset="0"/>
                <a:cs typeface="ＭＳ Ｐゴシック" charset="0"/>
              </a:rPr>
              <a:t>Worth Account </a:t>
            </a:r>
            <a:r>
              <a:rPr lang="en-US" dirty="0">
                <a:latin typeface="Times" charset="0"/>
                <a:ea typeface="ＭＳ Ｐゴシック" charset="0"/>
                <a:cs typeface="ＭＳ Ｐゴシック" charset="0"/>
              </a:rPr>
              <a:t>works off of 4 money saving principles that are 1. Interest Accumulation, 2. Interest Float, 3. Interest Cancellation, 4. Strategic Payoff.   As we cover each of theses today in this presentation I will point them out to individually.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To understand each of the money saving principles we are going to look at our example couple John And Rebecca Jones. John and Rebecca make $5000 per month net or after taxes and they spend a combined $4800 per month on all of their debts and expenses. This means John and Rebecca only have $200 worth of discretionary income per month. John and Rebecca</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liabilities include a mortgage of $200k fixed at 6% for 30 years with a principle and interest payment of $1,199.10. John and </a:t>
            </a:r>
            <a:r>
              <a:rPr lang="en-US" dirty="0" smtClean="0">
                <a:latin typeface="Times" charset="0"/>
                <a:ea typeface="ＭＳ Ｐゴシック" charset="0"/>
                <a:cs typeface="ＭＳ Ｐゴシック" charset="0"/>
              </a:rPr>
              <a:t>Rebecca </a:t>
            </a:r>
            <a:r>
              <a:rPr lang="en-US" dirty="0">
                <a:latin typeface="Times" charset="0"/>
                <a:ea typeface="ＭＳ Ｐゴシック" charset="0"/>
                <a:cs typeface="ＭＳ Ｐゴシック" charset="0"/>
              </a:rPr>
              <a:t>also have a 12% credit card which they have a $0 balance on. For our example John and Rebecca are starting with no available cash in their checking and savings accounts.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On the first day of the Month they get paid $5000 that is direct deposited into their checking account.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The </a:t>
            </a:r>
            <a:r>
              <a:rPr lang="en-US" dirty="0" smtClean="0">
                <a:latin typeface="Times" charset="0"/>
                <a:ea typeface="ＭＳ Ｐゴシック" charset="0"/>
                <a:cs typeface="ＭＳ Ｐゴシック" charset="0"/>
              </a:rPr>
              <a:t>Worth Account System </a:t>
            </a:r>
            <a:r>
              <a:rPr lang="en-US" dirty="0">
                <a:latin typeface="Times" charset="0"/>
                <a:ea typeface="ＭＳ Ｐゴシック" charset="0"/>
                <a:cs typeface="ＭＳ Ｐゴシック" charset="0"/>
              </a:rPr>
              <a:t>will instantly prompt them to make a transfer from their checking to their savings account so their money can start accumulating interest.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Throughout the month John And Rebecca will pay as many of their bill and expenses out of their </a:t>
            </a:r>
            <a:r>
              <a:rPr lang="en-US" dirty="0" smtClean="0">
                <a:latin typeface="Times" charset="0"/>
                <a:ea typeface="ＭＳ Ｐゴシック" charset="0"/>
                <a:cs typeface="ＭＳ Ｐゴシック" charset="0"/>
              </a:rPr>
              <a:t>*(Line</a:t>
            </a:r>
            <a:r>
              <a:rPr lang="en-US" baseline="0" dirty="0" smtClean="0">
                <a:latin typeface="Times" charset="0"/>
                <a:ea typeface="ＭＳ Ｐゴシック" charset="0"/>
                <a:cs typeface="ＭＳ Ｐゴシック" charset="0"/>
              </a:rPr>
              <a:t> of Credit)</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as they can. In many situations all bills can be paid out of </a:t>
            </a:r>
            <a:r>
              <a:rPr lang="en-US" dirty="0" smtClean="0">
                <a:latin typeface="Times" charset="0"/>
                <a:ea typeface="ＭＳ Ｐゴシック" charset="0"/>
                <a:cs typeface="ＭＳ Ｐゴシック" charset="0"/>
              </a:rPr>
              <a:t>a Line</a:t>
            </a:r>
            <a:r>
              <a:rPr lang="en-US" baseline="0" dirty="0" smtClean="0">
                <a:latin typeface="Times" charset="0"/>
                <a:ea typeface="ＭＳ Ｐゴシック" charset="0"/>
                <a:cs typeface="ＭＳ Ｐゴシック" charset="0"/>
              </a:rPr>
              <a:t> of Credit,</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so for simplicity we will use this as </a:t>
            </a:r>
            <a:r>
              <a:rPr lang="en-US" dirty="0" smtClean="0">
                <a:latin typeface="Times" charset="0"/>
                <a:ea typeface="ＭＳ Ｐゴシック" charset="0"/>
                <a:cs typeface="ＭＳ Ｐゴシック" charset="0"/>
              </a:rPr>
              <a:t>our </a:t>
            </a:r>
            <a:r>
              <a:rPr lang="en-US" dirty="0">
                <a:latin typeface="Times" charset="0"/>
                <a:ea typeface="ＭＳ Ｐゴシック" charset="0"/>
                <a:cs typeface="ＭＳ Ｐゴシック" charset="0"/>
              </a:rPr>
              <a:t>example.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At the beginning of month number 2 a few things have happened I would like to point your attention to. First John and </a:t>
            </a:r>
            <a:r>
              <a:rPr lang="en-US" dirty="0" smtClean="0">
                <a:latin typeface="Times" charset="0"/>
                <a:ea typeface="ＭＳ Ｐゴシック" charset="0"/>
                <a:cs typeface="ＭＳ Ｐゴシック" charset="0"/>
              </a:rPr>
              <a:t>Rebecca </a:t>
            </a:r>
            <a:r>
              <a:rPr lang="en-US" dirty="0">
                <a:latin typeface="Times" charset="0"/>
                <a:ea typeface="ＭＳ Ｐゴシック" charset="0"/>
                <a:cs typeface="ＭＳ Ｐゴシック" charset="0"/>
              </a:rPr>
              <a:t>made their first monthly payment to their mortgage resulting in a decrease of their principal balance by $199. Second their paycheck has sat in their interest bearing savings account and at 3% return has earned them $12 worth of interest. This is an example of our first money saving principle which is interest Accumulation. Next John and Rebecca receive their $5000 paycheck for month number 2.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The </a:t>
            </a:r>
            <a:r>
              <a:rPr lang="en-US" dirty="0" smtClean="0">
                <a:latin typeface="Times" charset="0"/>
                <a:ea typeface="ＭＳ Ｐゴシック" charset="0"/>
                <a:cs typeface="ＭＳ Ｐゴシック" charset="0"/>
              </a:rPr>
              <a:t>Worth </a:t>
            </a:r>
            <a:r>
              <a:rPr lang="en-US" dirty="0">
                <a:latin typeface="Times" charset="0"/>
                <a:ea typeface="ＭＳ Ｐゴシック" charset="0"/>
                <a:cs typeface="ＭＳ Ｐゴシック" charset="0"/>
              </a:rPr>
              <a:t>Account System will prompt them to transfer $4800 from their checking to their </a:t>
            </a:r>
            <a:r>
              <a:rPr lang="en-US" dirty="0" smtClean="0">
                <a:latin typeface="Times" charset="0"/>
                <a:ea typeface="ＭＳ Ｐゴシック" charset="0"/>
                <a:cs typeface="ＭＳ Ｐゴシック" charset="0"/>
              </a:rPr>
              <a:t>credit card.</a:t>
            </a:r>
            <a:r>
              <a:rPr lang="en-US" baseline="0"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Has </a:t>
            </a:r>
            <a:r>
              <a:rPr lang="en-US" dirty="0">
                <a:latin typeface="Times" charset="0"/>
                <a:ea typeface="ＭＳ Ｐゴシック" charset="0"/>
                <a:cs typeface="ＭＳ Ｐゴシック" charset="0"/>
              </a:rPr>
              <a:t>anyone ever charged some items on a credit card and then paid it off by the end of the grace period? How much interest do you pay on those charges? That</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right 0%. This is an example of our second money saving principle, Interest Float. The ability to use a banks money for free for a period of time while your money gains interest.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Now the </a:t>
            </a:r>
            <a:r>
              <a:rPr lang="en-US" dirty="0" smtClean="0">
                <a:latin typeface="Times" charset="0"/>
                <a:ea typeface="ＭＳ Ｐゴシック" charset="0"/>
                <a:cs typeface="ＭＳ Ｐゴシック" charset="0"/>
              </a:rPr>
              <a:t>Worth</a:t>
            </a:r>
            <a:r>
              <a:rPr lang="en-US" baseline="0"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Account </a:t>
            </a:r>
            <a:r>
              <a:rPr lang="en-US" dirty="0">
                <a:latin typeface="Times" charset="0"/>
                <a:ea typeface="ＭＳ Ｐゴシック" charset="0"/>
                <a:cs typeface="ＭＳ Ｐゴシック" charset="0"/>
              </a:rPr>
              <a:t>system knows there is $5012 in savings and $200 in checking and has calculated for John and Rebecca that it is time to do an advanced funds transfer. An advanced funds transfer is </a:t>
            </a:r>
            <a:r>
              <a:rPr lang="en-US" dirty="0" smtClean="0">
                <a:latin typeface="Times" charset="0"/>
                <a:ea typeface="ＭＳ Ｐゴシック" charset="0"/>
                <a:cs typeface="ＭＳ Ｐゴシック" charset="0"/>
              </a:rPr>
              <a:t>a</a:t>
            </a:r>
            <a:r>
              <a:rPr lang="en-US" baseline="0" dirty="0" smtClean="0">
                <a:latin typeface="Times" charset="0"/>
                <a:ea typeface="ＭＳ Ｐゴシック" charset="0"/>
                <a:cs typeface="ＭＳ Ｐゴシック" charset="0"/>
              </a:rPr>
              <a:t> strategically calculated</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principal payment to one of your </a:t>
            </a:r>
            <a:r>
              <a:rPr lang="en-US" dirty="0" smtClean="0">
                <a:latin typeface="Times" charset="0"/>
                <a:ea typeface="ＭＳ Ｐゴシック" charset="0"/>
                <a:cs typeface="ＭＳ Ｐゴシック" charset="0"/>
              </a:rPr>
              <a:t>debts. </a:t>
            </a:r>
            <a:r>
              <a:rPr lang="en-US" dirty="0">
                <a:latin typeface="Times" charset="0"/>
                <a:ea typeface="ＭＳ Ｐゴシック" charset="0"/>
                <a:cs typeface="ＭＳ Ｐゴシック" charset="0"/>
              </a:rPr>
              <a:t>This additional money comes from a combination of interest accumulation, discretionary income and interest </a:t>
            </a:r>
            <a:r>
              <a:rPr lang="en-US" dirty="0" smtClean="0">
                <a:latin typeface="Times" charset="0"/>
                <a:ea typeface="ＭＳ Ｐゴシック" charset="0"/>
                <a:cs typeface="ＭＳ Ｐゴシック" charset="0"/>
              </a:rPr>
              <a:t>cancellation, </a:t>
            </a:r>
            <a:r>
              <a:rPr lang="en-US" dirty="0">
                <a:latin typeface="Times" charset="0"/>
                <a:ea typeface="ＭＳ Ｐゴシック" charset="0"/>
                <a:cs typeface="ＭＳ Ｐゴシック" charset="0"/>
              </a:rPr>
              <a:t>not from </a:t>
            </a:r>
            <a:r>
              <a:rPr lang="en-US" dirty="0" smtClean="0">
                <a:latin typeface="Times" charset="0"/>
                <a:ea typeface="ＭＳ Ｐゴシック" charset="0"/>
                <a:cs typeface="ＭＳ Ｐゴシック" charset="0"/>
              </a:rPr>
              <a:t>your established budgets. </a:t>
            </a:r>
            <a:r>
              <a:rPr lang="en-US" dirty="0">
                <a:latin typeface="Times" charset="0"/>
                <a:ea typeface="ＭＳ Ｐゴシック" charset="0"/>
                <a:cs typeface="ＭＳ Ｐゴシック" charset="0"/>
              </a:rPr>
              <a:t>The </a:t>
            </a:r>
            <a:r>
              <a:rPr lang="en-US" dirty="0" smtClean="0">
                <a:latin typeface="Times" charset="0"/>
                <a:ea typeface="ＭＳ Ｐゴシック" charset="0"/>
                <a:cs typeface="ＭＳ Ｐゴシック" charset="0"/>
              </a:rPr>
              <a:t>Worth </a:t>
            </a:r>
            <a:r>
              <a:rPr lang="en-US" dirty="0">
                <a:latin typeface="Times" charset="0"/>
                <a:ea typeface="ＭＳ Ｐゴシック" charset="0"/>
                <a:cs typeface="ＭＳ Ｐゴシック" charset="0"/>
              </a:rPr>
              <a:t>Account system has calculated the exact amount of $3789 to be transfer from savings to checking. This </a:t>
            </a:r>
            <a:r>
              <a:rPr lang="en-US" dirty="0" smtClean="0">
                <a:latin typeface="Times" charset="0"/>
                <a:ea typeface="ＭＳ Ｐゴシック" charset="0"/>
                <a:cs typeface="ＭＳ Ｐゴシック" charset="0"/>
              </a:rPr>
              <a:t>calculated amount </a:t>
            </a:r>
            <a:r>
              <a:rPr lang="en-US" dirty="0">
                <a:latin typeface="Times" charset="0"/>
                <a:ea typeface="ＭＳ Ｐゴシック" charset="0"/>
                <a:cs typeface="ＭＳ Ｐゴシック" charset="0"/>
              </a:rPr>
              <a:t>will be different for </a:t>
            </a:r>
            <a:r>
              <a:rPr lang="en-US" dirty="0" smtClean="0">
                <a:latin typeface="Times" charset="0"/>
                <a:ea typeface="ＭＳ Ｐゴシック" charset="0"/>
                <a:cs typeface="ＭＳ Ｐゴシック" charset="0"/>
              </a:rPr>
              <a:t>every </a:t>
            </a:r>
            <a:r>
              <a:rPr lang="en-US" dirty="0">
                <a:latin typeface="Times" charset="0"/>
                <a:ea typeface="ＭＳ Ｐゴシック" charset="0"/>
                <a:cs typeface="ＭＳ Ｐゴシック" charset="0"/>
              </a:rPr>
              <a:t>time and for every person. Chances are that you will never do the exact same funds transfer twice.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By Completing the transfer John and Rebecca Jones now have $1,223 in savings and $3989 in checking. The system will now prompt them to transfer $3989 from checking to their mortgage. This transfer is additional principal and will drastically reduce the amount of interest they are scheduled to pay on their mortgage. This is our third money saving principle, interest cancellation. Let</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s take a look at how much they have saved in the first two months.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067894D-321D-4DE0-9C5D-823DEB924133}" type="slidenum">
              <a:rPr lang="en-US" smtClean="0"/>
              <a:pPr>
                <a:defRPr/>
              </a:pPr>
              <a:t>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0" dirty="0" smtClean="0"/>
              <a:t>In 1997, </a:t>
            </a:r>
            <a:r>
              <a:rPr lang="en-US" b="0" dirty="0" err="1" smtClean="0"/>
              <a:t>Skyer</a:t>
            </a:r>
            <a:r>
              <a:rPr lang="en-US" b="0" baseline="0" dirty="0" smtClean="0"/>
              <a:t> </a:t>
            </a:r>
            <a:r>
              <a:rPr lang="en-US" b="0" baseline="0" dirty="0" err="1" smtClean="0"/>
              <a:t>Witman</a:t>
            </a:r>
            <a:r>
              <a:rPr lang="en-US" b="0" baseline="0" dirty="0" smtClean="0"/>
              <a:t> and John </a:t>
            </a:r>
            <a:r>
              <a:rPr lang="en-US" b="0" baseline="0" dirty="0" err="1" smtClean="0"/>
              <a:t>Washenko</a:t>
            </a:r>
            <a:r>
              <a:rPr lang="en-US" b="0" baseline="0" dirty="0" smtClean="0"/>
              <a:t> started a mortgage company.  It was one of Utah’s fastest growing companies over a 3 year period.  However, they began seeing their clients come back to them 3-5 years later and they had more debt than before.  They were getting themselves deeper and deeper into debt.  </a:t>
            </a:r>
            <a:r>
              <a:rPr lang="en-US" b="0" baseline="0" dirty="0" err="1" smtClean="0"/>
              <a:t>Skyler</a:t>
            </a:r>
            <a:r>
              <a:rPr lang="en-US" b="0" baseline="0" dirty="0" smtClean="0"/>
              <a:t> and John had been childhood friends and both experienced their homes being foreclosed on as children.  They saw the havoc it can cause to a family and it stirred something in them- a passion to help people get out from the bondage of debt.  So in 2002, they decided to focus on a cure for clients.  They hired a team of experts to begin building a program to rapidly help homeowners get out of debt.  In 2004 it was ready to launch.  They had great success and decide to do a beta test from 2005-2006 that included 400 homeowners in Denver, CO.  What they found, was that at the end of the first year, most of the homeowners were on average, 20% ahead of their predicted payoff schedule.  They new they had something that they could now take to the entire nation.</a:t>
            </a:r>
            <a:endParaRPr lang="en-US"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CC68EB7-369F-884A-AB27-585D016492E8}" type="slidenum">
              <a:rPr lang="en-US" sz="1200">
                <a:latin typeface="Times" charset="0"/>
              </a:rPr>
              <a:pPr/>
              <a:t>20</a:t>
            </a:fld>
            <a:endParaRPr lang="en-US" sz="1200">
              <a:latin typeface="Times"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charset="0"/>
                <a:ea typeface="ＭＳ Ｐゴシック" charset="0"/>
                <a:cs typeface="ＭＳ Ｐゴシック" charset="0"/>
              </a:rPr>
              <a:t>John and Rebecca now have a principal balance of $195,812 and are still locked at 6% interest with a payment of $1199.10 but instead of the original term of 358 more months </a:t>
            </a:r>
            <a:r>
              <a:rPr lang="en-US" dirty="0" smtClean="0">
                <a:latin typeface="Times" charset="0"/>
                <a:ea typeface="ＭＳ Ｐゴシック" charset="0"/>
                <a:cs typeface="ＭＳ Ｐゴシック" charset="0"/>
              </a:rPr>
              <a:t>John </a:t>
            </a:r>
            <a:r>
              <a:rPr lang="en-US" dirty="0">
                <a:latin typeface="Times" charset="0"/>
                <a:ea typeface="ＭＳ Ｐゴシック" charset="0"/>
                <a:cs typeface="ＭＳ Ｐゴシック" charset="0"/>
              </a:rPr>
              <a:t>and </a:t>
            </a:r>
            <a:r>
              <a:rPr lang="en-US" dirty="0" smtClean="0">
                <a:latin typeface="Times" charset="0"/>
                <a:ea typeface="ＭＳ Ｐゴシック" charset="0"/>
                <a:cs typeface="ＭＳ Ｐゴシック" charset="0"/>
              </a:rPr>
              <a:t>Rebecca </a:t>
            </a:r>
            <a:r>
              <a:rPr lang="en-US" dirty="0">
                <a:latin typeface="Times" charset="0"/>
                <a:ea typeface="ＭＳ Ｐゴシック" charset="0"/>
                <a:cs typeface="ＭＳ Ｐゴシック" charset="0"/>
              </a:rPr>
              <a:t>will now pay off in 340 months. That</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a reduction of 18 months and this is only the first advanced funds transfer. They were originally set to pay $231,677 in interest and now will only pay $</a:t>
            </a:r>
            <a:r>
              <a:rPr lang="en-US" dirty="0" smtClean="0">
                <a:latin typeface="Times" charset="0"/>
                <a:ea typeface="ＭＳ Ｐゴシック" charset="0"/>
                <a:cs typeface="ＭＳ Ｐゴシック" charset="0"/>
              </a:rPr>
              <a:t>212,822 </a:t>
            </a:r>
            <a:r>
              <a:rPr lang="en-US" dirty="0">
                <a:latin typeface="Times" charset="0"/>
                <a:ea typeface="ＭＳ Ｐゴシック" charset="0"/>
                <a:cs typeface="ＭＳ Ｐゴシック" charset="0"/>
              </a:rPr>
              <a:t>for an interest savings of $</a:t>
            </a:r>
            <a:r>
              <a:rPr lang="en-US" dirty="0" smtClean="0">
                <a:latin typeface="Times" charset="0"/>
                <a:ea typeface="ＭＳ Ｐゴシック" charset="0"/>
                <a:cs typeface="ＭＳ Ｐゴシック" charset="0"/>
              </a:rPr>
              <a:t>18,855</a:t>
            </a:r>
            <a:endParaRPr lang="en-US"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Now so far we have kept it very basic with just a mortgage. But that is not very realistic so lets take a look at a more realistic scenario  and I am going to need you response on this. If you only have 1 debt there is only 1 order to pay that debt off. But if you have 2 debts you can pay off those debts in 2 different orders. In this example </a:t>
            </a:r>
            <a:r>
              <a:rPr lang="en-US" dirty="0" smtClean="0">
                <a:latin typeface="Times" charset="0"/>
                <a:ea typeface="ＭＳ Ｐゴシック" charset="0"/>
                <a:cs typeface="ＭＳ Ｐゴシック" charset="0"/>
              </a:rPr>
              <a:t>John </a:t>
            </a:r>
            <a:r>
              <a:rPr lang="en-US" dirty="0">
                <a:latin typeface="Times" charset="0"/>
                <a:ea typeface="ＭＳ Ｐゴシック" charset="0"/>
                <a:cs typeface="ＭＳ Ｐゴシック" charset="0"/>
              </a:rPr>
              <a:t>and Rebecca can pay off the mortgage first and then </a:t>
            </a:r>
            <a:r>
              <a:rPr lang="en-US" dirty="0" smtClean="0">
                <a:latin typeface="Times" charset="0"/>
                <a:ea typeface="ＭＳ Ｐゴシック" charset="0"/>
                <a:cs typeface="ＭＳ Ｐゴシック" charset="0"/>
              </a:rPr>
              <a:t>the student loan </a:t>
            </a:r>
            <a:r>
              <a:rPr lang="en-US" dirty="0">
                <a:latin typeface="Times" charset="0"/>
                <a:ea typeface="ＭＳ Ｐゴシック" charset="0"/>
                <a:cs typeface="ＭＳ Ｐゴシック" charset="0"/>
              </a:rPr>
              <a:t>or they can pay off the </a:t>
            </a:r>
            <a:r>
              <a:rPr lang="en-US" dirty="0" smtClean="0">
                <a:latin typeface="Times" charset="0"/>
                <a:ea typeface="ＭＳ Ｐゴシック" charset="0"/>
                <a:cs typeface="ＭＳ Ｐゴシック" charset="0"/>
              </a:rPr>
              <a:t>student </a:t>
            </a:r>
            <a:r>
              <a:rPr lang="en-US" dirty="0">
                <a:latin typeface="Times" charset="0"/>
                <a:ea typeface="ＭＳ Ｐゴシック" charset="0"/>
                <a:cs typeface="ＭＳ Ｐゴシック" charset="0"/>
              </a:rPr>
              <a:t>loan and then the mortgage. Still sounds sort of easy but did you know if you have 3 debts there are 6 different orders in which you can pay them off. With 4 debts there are 24 different orders and with 5 debts there are 120 different orders in which you can pay off those debts. Which order would you choose to pay these debts off. Did you know that even with the same interest rate there can be a better debt of two to pay off?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Our fourth money saving principle is strategic payoff. The </a:t>
            </a:r>
            <a:r>
              <a:rPr lang="en-US" dirty="0" smtClean="0">
                <a:latin typeface="Times" charset="0"/>
                <a:ea typeface="ＭＳ Ｐゴシック" charset="0"/>
                <a:cs typeface="ＭＳ Ｐゴシック" charset="0"/>
              </a:rPr>
              <a:t>Worth</a:t>
            </a:r>
            <a:r>
              <a:rPr lang="en-US" baseline="0"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Account </a:t>
            </a:r>
            <a:r>
              <a:rPr lang="en-US" dirty="0">
                <a:latin typeface="Times" charset="0"/>
                <a:ea typeface="ＭＳ Ｐゴシック" charset="0"/>
                <a:cs typeface="ＭＳ Ｐゴシック" charset="0"/>
              </a:rPr>
              <a:t>system takes into account the amount owed, length of debt, interest rate and calculation of the payment to determine which debt is the best to pay off first. It even has the ability to dynamically change based on when rates adjust on your debts.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Utilizing the </a:t>
            </a:r>
            <a:r>
              <a:rPr lang="en-US" dirty="0" smtClean="0">
                <a:latin typeface="Times" charset="0"/>
                <a:ea typeface="ＭＳ Ｐゴシック" charset="0"/>
                <a:cs typeface="ＭＳ Ｐゴシック" charset="0"/>
              </a:rPr>
              <a:t>Worth Account </a:t>
            </a:r>
            <a:r>
              <a:rPr lang="en-US" dirty="0">
                <a:latin typeface="Times" charset="0"/>
                <a:ea typeface="ＭＳ Ｐゴシック" charset="0"/>
                <a:cs typeface="ＭＳ Ｐゴシック" charset="0"/>
              </a:rPr>
              <a:t>program our example couple John and Rebecca will save $121,855 in interest. What could you do with that extra money. Take vacations, </a:t>
            </a:r>
            <a:r>
              <a:rPr lang="en-US" dirty="0" smtClean="0">
                <a:latin typeface="Times" charset="0"/>
                <a:ea typeface="ＭＳ Ｐゴシック" charset="0"/>
                <a:cs typeface="ＭＳ Ｐゴシック" charset="0"/>
              </a:rPr>
              <a:t>retire, </a:t>
            </a:r>
            <a:r>
              <a:rPr lang="en-US" dirty="0">
                <a:latin typeface="Times" charset="0"/>
                <a:ea typeface="ＭＳ Ｐゴシック" charset="0"/>
                <a:cs typeface="ＭＳ Ｐゴシック" charset="0"/>
              </a:rPr>
              <a:t>spend more time with </a:t>
            </a:r>
            <a:r>
              <a:rPr lang="en-US" dirty="0" smtClean="0">
                <a:latin typeface="Times" charset="0"/>
                <a:ea typeface="ＭＳ Ｐゴシック" charset="0"/>
                <a:cs typeface="ＭＳ Ｐゴシック" charset="0"/>
              </a:rPr>
              <a:t>family, make investments?</a:t>
            </a:r>
            <a:endParaRPr lang="en-US" dirty="0">
              <a:latin typeface="Times"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A0A2EB4-215F-7945-B761-A776697201F2}" type="slidenum">
              <a:rPr lang="en-US" sz="1200">
                <a:latin typeface="Times" charset="0"/>
              </a:rPr>
              <a:pPr/>
              <a:t>23</a:t>
            </a:fld>
            <a:endParaRPr lang="en-US" sz="120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The </a:t>
            </a:r>
            <a:r>
              <a:rPr lang="en-US" dirty="0" smtClean="0">
                <a:latin typeface="Arial" charset="0"/>
                <a:ea typeface="ＭＳ Ｐゴシック" charset="0"/>
                <a:cs typeface="ＭＳ Ｐゴシック" charset="0"/>
              </a:rPr>
              <a:t>Worth </a:t>
            </a:r>
            <a:r>
              <a:rPr lang="en-US" dirty="0">
                <a:latin typeface="Arial" charset="0"/>
                <a:ea typeface="ＭＳ Ｐゴシック" charset="0"/>
                <a:cs typeface="ＭＳ Ｐゴシック" charset="0"/>
              </a:rPr>
              <a:t>Account system allows you to start banking like a bank. It will </a:t>
            </a:r>
            <a:r>
              <a:rPr lang="en-US" dirty="0" smtClean="0">
                <a:latin typeface="Arial" charset="0"/>
                <a:ea typeface="ＭＳ Ｐゴシック" charset="0"/>
                <a:cs typeface="ＭＳ Ｐゴシック" charset="0"/>
              </a:rPr>
              <a:t>compute </a:t>
            </a:r>
            <a:r>
              <a:rPr lang="en-US" dirty="0">
                <a:latin typeface="Arial" charset="0"/>
                <a:ea typeface="ＭＳ Ｐゴシック" charset="0"/>
                <a:cs typeface="ＭＳ Ｐゴシック" charset="0"/>
              </a:rPr>
              <a:t>the optimal time to leverage money to pay off debts and cancel interest. It may sound simple but it is millions of lines of code and </a:t>
            </a:r>
            <a:r>
              <a:rPr lang="en-US" dirty="0" smtClean="0">
                <a:latin typeface="Arial" charset="0"/>
                <a:ea typeface="ＭＳ Ｐゴシック" charset="0"/>
                <a:cs typeface="ＭＳ Ｐゴシック" charset="0"/>
              </a:rPr>
              <a:t>many different math </a:t>
            </a:r>
            <a:r>
              <a:rPr lang="en-US" dirty="0">
                <a:latin typeface="Arial" charset="0"/>
                <a:ea typeface="ＭＳ Ｐゴシック" charset="0"/>
                <a:cs typeface="ＭＳ Ｐゴシック" charset="0"/>
              </a:rPr>
              <a:t>algorithms hard at </a:t>
            </a:r>
            <a:r>
              <a:rPr lang="en-US" dirty="0" smtClean="0">
                <a:latin typeface="Arial" charset="0"/>
                <a:ea typeface="ＭＳ Ｐゴシック" charset="0"/>
                <a:cs typeface="ＭＳ Ｐゴシック" charset="0"/>
              </a:rPr>
              <a:t>work, 24/7.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b="0" i="0" dirty="0" smtClean="0">
                <a:latin typeface="Arial" charset="0"/>
              </a:rPr>
              <a:t>It looks at your income (Are you a dual income family, how do you get paid, weekly, biweekly monthly. Are some months better than others?)  Then it looks at each of your debts, what are the balances, what are the interest rates, and do they adjust, what are the terms, how the minimum monthly payments are calculated and when they’re due.  It considers all this information and </a:t>
            </a:r>
            <a:r>
              <a:rPr lang="en-US" sz="1200" b="0" i="0" u="sng" dirty="0" smtClean="0">
                <a:latin typeface="Arial" charset="0"/>
              </a:rPr>
              <a:t>using advanced banking strategies</a:t>
            </a:r>
            <a:r>
              <a:rPr lang="en-US" sz="1200" b="0" i="0" dirty="0" smtClean="0">
                <a:latin typeface="Arial" charset="0"/>
              </a:rPr>
              <a:t> calculates mathematically the fastest way to zero for you.  Then constantly recalculates when things change as they always do.</a:t>
            </a:r>
            <a:endParaRPr lang="en-US" b="0" i="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charset="0"/>
                <a:ea typeface="ＭＳ Ｐゴシック" charset="0"/>
                <a:cs typeface="ＭＳ Ｐゴシック" charset="0"/>
              </a:rPr>
              <a:t>Think of the </a:t>
            </a:r>
            <a:r>
              <a:rPr lang="en-US" dirty="0" smtClean="0">
                <a:latin typeface="Arial" charset="0"/>
                <a:ea typeface="ＭＳ Ｐゴシック" charset="0"/>
                <a:cs typeface="ＭＳ Ｐゴシック" charset="0"/>
              </a:rPr>
              <a:t>Worth Account </a:t>
            </a:r>
            <a:r>
              <a:rPr lang="en-US" dirty="0">
                <a:latin typeface="Arial" charset="0"/>
                <a:ea typeface="ＭＳ Ｐゴシック" charset="0"/>
                <a:cs typeface="ＭＳ Ｐゴシック" charset="0"/>
              </a:rPr>
              <a:t>system as your financial GPS. It guides you to paying off debts, saving for retirement, staying focused and tracking your success. At any point you can check how far you have gone, how far you have left and what your stats have been along the way.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37931725" indent="-37474525"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CDF29FD6-6694-CE49-AF81-8AD9C0183E3B}" type="slidenum">
              <a:rPr lang="en-US" sz="1200" i="0"/>
              <a:pPr eaLnBrk="1" hangingPunct="1"/>
              <a:t>27</a:t>
            </a:fld>
            <a:endParaRPr lang="en-US" sz="1200" i="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rPr>
              <a:t>The software does NOT move your money, it does NOT pay your bills.  You have complete control over your money.</a:t>
            </a:r>
          </a:p>
          <a:p>
            <a:pPr eaLnBrk="1" hangingPunct="1"/>
            <a:r>
              <a:rPr lang="en-US" dirty="0">
                <a:latin typeface="Arial" charset="0"/>
              </a:rPr>
              <a:t>It functions as an account register, it tracks…how much money is coming in and how much money is going out.  What</a:t>
            </a:r>
            <a:r>
              <a:rPr lang="ja-JP" altLang="en-US" dirty="0">
                <a:latin typeface="Arial" charset="0"/>
              </a:rPr>
              <a:t>’</a:t>
            </a:r>
            <a:r>
              <a:rPr lang="en-US" dirty="0">
                <a:latin typeface="Arial" charset="0"/>
              </a:rPr>
              <a:t>s coming in, and what</a:t>
            </a:r>
            <a:r>
              <a:rPr lang="ja-JP" altLang="en-US" dirty="0">
                <a:latin typeface="Arial" charset="0"/>
              </a:rPr>
              <a:t>’</a:t>
            </a:r>
            <a:r>
              <a:rPr lang="en-US" dirty="0">
                <a:latin typeface="Arial" charset="0"/>
              </a:rPr>
              <a:t>s going out.</a:t>
            </a:r>
          </a:p>
          <a:p>
            <a:pPr eaLnBrk="1" hangingPunct="1"/>
            <a:r>
              <a:rPr lang="en-US" dirty="0">
                <a:latin typeface="Arial" charset="0"/>
              </a:rPr>
              <a:t>It helps you track and maintain a </a:t>
            </a:r>
            <a:r>
              <a:rPr lang="en-US" dirty="0" smtClean="0">
                <a:latin typeface="Arial" charset="0"/>
              </a:rPr>
              <a:t>budget.</a:t>
            </a:r>
            <a:r>
              <a:rPr lang="en-US" baseline="0" dirty="0" smtClean="0">
                <a:latin typeface="Arial" charset="0"/>
              </a:rPr>
              <a:t> </a:t>
            </a:r>
            <a:r>
              <a:rPr lang="en-US" dirty="0" smtClean="0">
                <a:latin typeface="Arial" charset="0"/>
              </a:rPr>
              <a:t>NO ONE </a:t>
            </a:r>
            <a:r>
              <a:rPr lang="en-US" dirty="0">
                <a:latin typeface="Arial" charset="0"/>
              </a:rPr>
              <a:t>EVER has any access to your </a:t>
            </a:r>
            <a:r>
              <a:rPr lang="en-US" dirty="0" smtClean="0">
                <a:latin typeface="Arial" charset="0"/>
              </a:rPr>
              <a:t>$</a:t>
            </a:r>
            <a:endParaRPr 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AEBD5-B170-E943-A0F9-C2648419F7C1}" type="slidenum">
              <a:rPr lang="en-US" smtClean="0"/>
              <a:t>28</a:t>
            </a:fld>
            <a:endParaRPr lang="en-US"/>
          </a:p>
        </p:txBody>
      </p:sp>
    </p:spTree>
    <p:extLst>
      <p:ext uri="{BB962C8B-B14F-4D97-AF65-F5344CB8AC3E}">
        <p14:creationId xmlns:p14="http://schemas.microsoft.com/office/powerpoint/2010/main" val="83036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37931725" indent="-37474525"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2B2FA584-19A0-AE42-A6B9-C70CB2B0661A}" type="slidenum">
              <a:rPr lang="en-US" sz="1200" i="0"/>
              <a:pPr eaLnBrk="1" hangingPunct="1"/>
              <a:t>29</a:t>
            </a:fld>
            <a:endParaRPr lang="en-US" sz="1200" i="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I love the Worth Account and what my own program has accomplished for me.</a:t>
            </a:r>
            <a:r>
              <a:rPr lang="en-US" baseline="0" dirty="0" smtClean="0">
                <a:latin typeface="Arial" charset="0"/>
              </a:rPr>
              <a:t> </a:t>
            </a:r>
            <a:r>
              <a:rPr lang="en-US" dirty="0" smtClean="0">
                <a:latin typeface="Arial" charset="0"/>
              </a:rPr>
              <a:t>Get </a:t>
            </a:r>
            <a:r>
              <a:rPr lang="en-US" dirty="0">
                <a:latin typeface="Arial" charset="0"/>
              </a:rPr>
              <a:t>with the person who introduced you to the </a:t>
            </a:r>
            <a:r>
              <a:rPr lang="en-US" dirty="0" smtClean="0">
                <a:latin typeface="Arial" charset="0"/>
              </a:rPr>
              <a:t>Worth Account </a:t>
            </a:r>
            <a:r>
              <a:rPr lang="en-US" dirty="0">
                <a:latin typeface="Arial" charset="0"/>
              </a:rPr>
              <a:t>to receive your free software analysis</a:t>
            </a:r>
            <a:r>
              <a:rPr lang="en-US" dirty="0" smtClean="0">
                <a:latin typeface="Arial" charset="0"/>
              </a:rPr>
              <a:t>.</a:t>
            </a: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067894D-321D-4DE0-9C5D-823DEB924133}" type="slidenum">
              <a:rPr lang="en-US" smtClean="0"/>
              <a:pPr>
                <a:defRPr/>
              </a:pPr>
              <a:t>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They launched</a:t>
            </a:r>
            <a:r>
              <a:rPr lang="en-US" baseline="0" dirty="0" smtClean="0"/>
              <a:t> </a:t>
            </a:r>
            <a:r>
              <a:rPr lang="en-US" baseline="0" dirty="0" err="1" smtClean="0"/>
              <a:t>Ufirst</a:t>
            </a:r>
            <a:r>
              <a:rPr lang="en-US" baseline="0" dirty="0" smtClean="0"/>
              <a:t> Financial in 2006 and things took off.  Every 12 minutes a homeowner was starting the program and beginning their journey to financial freedom. The company was featured in numerous industry publications and even was given the </a:t>
            </a:r>
            <a:r>
              <a:rPr lang="en-US" b="1" dirty="0" smtClean="0"/>
              <a:t>Ernst &amp; Young Entrepreneur Of The Year award</a:t>
            </a:r>
            <a:r>
              <a:rPr lang="en-US" dirty="0" smtClean="0"/>
              <a:t> for</a:t>
            </a:r>
            <a:r>
              <a:rPr lang="en-US" baseline="0" dirty="0" smtClean="0"/>
              <a:t> </a:t>
            </a:r>
            <a:r>
              <a:rPr lang="en-US" b="0" dirty="0" smtClean="0"/>
              <a:t>2008</a:t>
            </a:r>
            <a:r>
              <a:rPr lang="en-US" b="1" dirty="0" smtClean="0"/>
              <a:t> </a:t>
            </a:r>
            <a:r>
              <a:rPr lang="en-US" dirty="0" smtClean="0"/>
              <a:t>in financial services for the Utah region.</a:t>
            </a:r>
          </a:p>
          <a:p>
            <a:pPr eaLnBrk="1" hangingPunct="1"/>
            <a:endParaRPr lang="en-US" dirty="0" smtClean="0"/>
          </a:p>
          <a:p>
            <a:pPr eaLnBrk="1" hangingPunct="1"/>
            <a:r>
              <a:rPr lang="en-US" dirty="0" smtClean="0"/>
              <a:t>Ernst &amp; Young doesn’t just look at a product and say, “Wow. That’s a nice idea. Let’s give them an award for that.” What Ernst &amp; Young does is very intensive due diligence. They look at the financials of the company. They look at the longevity potential of the company. They look at customer retention. They look at the product itself for its viability in the marketplace. They want to know that the companies they look at, that they give this award to, have staying power in the marketplace, that they are not just a flash in the pan, that they are established with a good, strong business model to project future longevity and future impact on consumers.</a:t>
            </a:r>
          </a:p>
          <a:p>
            <a:pPr eaLnBrk="1" hangingPunct="1"/>
            <a:endParaRPr lang="en-US" dirty="0" smtClean="0"/>
          </a:p>
          <a:p>
            <a:pPr eaLnBrk="1" hangingPunct="1"/>
            <a:r>
              <a:rPr lang="en-US" dirty="0" smtClean="0"/>
              <a:t>After doing all that research and due diligence, Ernst &amp; Young realized that these gentlemen fit their criteria and awarded them the Entrepreneur Of The Year award for 2008  in the Utah region. </a:t>
            </a:r>
          </a:p>
          <a:p>
            <a:pPr eaLnBrk="1" hangingPunct="1"/>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These are some of the companies who have also received the Ernst and Young Entrepreneur</a:t>
            </a:r>
            <a:r>
              <a:rPr lang="en-US" baseline="0" dirty="0" smtClean="0"/>
              <a:t> of the Year award.</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067894D-321D-4DE0-9C5D-823DEB924133}" type="slidenum">
              <a:rPr lang="en-US" smtClean="0"/>
              <a:pPr>
                <a:defRPr/>
              </a:pPr>
              <a:t>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0" dirty="0" smtClean="0"/>
              <a:t>Unfortunately, 2009</a:t>
            </a:r>
            <a:r>
              <a:rPr lang="en-US" b="0" baseline="0" dirty="0" smtClean="0"/>
              <a:t> we experienced the greatest financial crisis since the Great Depression- the global financial meltdown.  Banks and financial institutions needed bailouts just to survive.  At this time, the software program would only work in combination with a HELOC.  And when lending dried up, so did the ability to market the software to the broader population.  However, the company never stopped servicing their existing clients.  They went back to the drawing board and began working on improving the software to eliminate the reliance on HELOC’s- and they succeeded.  They </a:t>
            </a:r>
            <a:r>
              <a:rPr lang="en-US" b="0" baseline="0" dirty="0" err="1" smtClean="0"/>
              <a:t>relaunched</a:t>
            </a:r>
            <a:r>
              <a:rPr lang="en-US" b="0" baseline="0" dirty="0" smtClean="0"/>
              <a:t> as Worth Unlimited.</a:t>
            </a:r>
          </a:p>
          <a:p>
            <a:pPr eaLnBrk="1" hangingPunct="1"/>
            <a:endParaRPr lang="en-US" b="0" baseline="0" dirty="0" smtClean="0"/>
          </a:p>
          <a:p>
            <a:pPr eaLnBrk="1" hangingPunct="1"/>
            <a:r>
              <a:rPr lang="en-US" b="0" baseline="0" dirty="0" smtClean="0"/>
              <a:t>Currently, there has been almost $20M spent developing the software.  We have 70k clients across the nation, and nearly $2B of debt has been paid down with the assistance of the Worth Account.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ＭＳ Ｐゴシック" charset="0"/>
                <a:cs typeface="ＭＳ Ｐゴシック" charset="0"/>
              </a:rPr>
              <a:t>Now,</a:t>
            </a:r>
            <a:r>
              <a:rPr lang="en-US" baseline="0" dirty="0" smtClean="0">
                <a:latin typeface="Times" charset="0"/>
                <a:ea typeface="ＭＳ Ｐゴシック" charset="0"/>
                <a:cs typeface="ＭＳ Ｐゴシック" charset="0"/>
              </a:rPr>
              <a:t> before we get into HOW the software works, we need to have a basic understanding of banking principles and how interest works.  </a:t>
            </a:r>
          </a:p>
          <a:p>
            <a:endParaRPr lang="en-US" baseline="0" dirty="0" smtClean="0">
              <a:latin typeface="Times" charset="0"/>
              <a:ea typeface="ＭＳ Ｐゴシック" charset="0"/>
              <a:cs typeface="ＭＳ Ｐゴシック" charset="0"/>
            </a:endParaRPr>
          </a:p>
          <a:p>
            <a:r>
              <a:rPr lang="en-US" dirty="0" smtClean="0">
                <a:latin typeface="Times" charset="0"/>
                <a:ea typeface="ＭＳ Ｐゴシック" charset="0"/>
                <a:cs typeface="ＭＳ Ｐゴシック" charset="0"/>
              </a:rPr>
              <a:t>Have </a:t>
            </a:r>
            <a:r>
              <a:rPr lang="en-US" dirty="0">
                <a:latin typeface="Times" charset="0"/>
                <a:ea typeface="ＭＳ Ｐゴシック" charset="0"/>
                <a:cs typeface="ＭＳ Ｐゴシック" charset="0"/>
              </a:rPr>
              <a:t>you ever wondered why in most major cities in North America a bank</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name sits atop them? How have banks build their empire. One strategy banks have used is to pay interest to make interest. Let</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take a look at how this works. Banks have multiple ways of </a:t>
            </a:r>
            <a:r>
              <a:rPr lang="en-US" dirty="0" smtClean="0">
                <a:latin typeface="Times" charset="0"/>
                <a:ea typeface="ＭＳ Ｐゴシック" charset="0"/>
                <a:cs typeface="ＭＳ Ｐゴシック" charset="0"/>
              </a:rPr>
              <a:t>collecting </a:t>
            </a:r>
            <a:r>
              <a:rPr lang="en-US" dirty="0">
                <a:latin typeface="Times" charset="0"/>
                <a:ea typeface="ＭＳ Ｐゴシック" charset="0"/>
                <a:cs typeface="ＭＳ Ｐゴシック" charset="0"/>
              </a:rPr>
              <a:t>capital. Some of their main ways allow them to pay less than 3% and sometimes all the way down to 0% interest on that money they control. On the flip side banks tend to earn interest through multiple vehicles at an interest greater than 6% percent and sometimes up into the 20</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range. Now let</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take a look at where banks can get capital at less than 3%. It comes from your </a:t>
            </a:r>
            <a:r>
              <a:rPr lang="en-US" dirty="0" smtClean="0">
                <a:latin typeface="Times" charset="0"/>
                <a:ea typeface="ＭＳ Ｐゴシック" charset="0"/>
                <a:cs typeface="ＭＳ Ｐゴシック" charset="0"/>
              </a:rPr>
              <a:t>checking, </a:t>
            </a:r>
            <a:r>
              <a:rPr lang="en-US" dirty="0">
                <a:latin typeface="Times" charset="0"/>
                <a:ea typeface="ＭＳ Ｐゴシック" charset="0"/>
                <a:cs typeface="ＭＳ Ｐゴシック" charset="0"/>
              </a:rPr>
              <a:t>savings and cd</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And on that flip side your loans, credit cards and mortgages are what pay the bank</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 the greater than 6%. The difference of what we earn interest at and pay interest at is known as arbitrage. As we can see here arbitrage can work for or against </a:t>
            </a:r>
            <a:r>
              <a:rPr lang="en-US" dirty="0" smtClean="0">
                <a:latin typeface="Times" charset="0"/>
                <a:ea typeface="ＭＳ Ｐゴシック" charset="0"/>
                <a:cs typeface="ＭＳ Ｐゴシック" charset="0"/>
              </a:rPr>
              <a:t>you.</a:t>
            </a:r>
            <a:r>
              <a:rPr lang="en-US" baseline="0" dirty="0" smtClean="0">
                <a:latin typeface="Times" charset="0"/>
                <a:ea typeface="ＭＳ Ｐゴシック" charset="0"/>
                <a:cs typeface="ＭＳ Ｐゴシック" charset="0"/>
              </a:rPr>
              <a:t>  We want to teach you to m</a:t>
            </a:r>
            <a:r>
              <a:rPr lang="en-US" dirty="0" smtClean="0">
                <a:latin typeface="Times" charset="0"/>
                <a:ea typeface="ＭＳ Ｐゴシック" charset="0"/>
                <a:cs typeface="ＭＳ Ｐゴシック" charset="0"/>
              </a:rPr>
              <a:t>ake </a:t>
            </a:r>
            <a:r>
              <a:rPr lang="en-US" dirty="0">
                <a:latin typeface="Times" charset="0"/>
                <a:ea typeface="ＭＳ Ｐゴシック" charset="0"/>
                <a:cs typeface="ＭＳ Ｐゴシック" charset="0"/>
              </a:rPr>
              <a:t>it work for you.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37931725" indent="-37474525"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FD7A28C5-53D3-E14E-97AC-3DD0A976D6E6}" type="slidenum">
              <a:rPr lang="en-US" sz="1200" i="0"/>
              <a:pPr eaLnBrk="1" hangingPunct="1"/>
              <a:t>7</a:t>
            </a:fld>
            <a:endParaRPr lang="en-US" sz="1200" i="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rPr>
              <a:t>Lets take a $200,000 home, at a 6% interest rate.  Our minimum monthly payment would be $1,199.10.</a:t>
            </a:r>
          </a:p>
          <a:p>
            <a:pPr eaLnBrk="1" hangingPunct="1"/>
            <a:r>
              <a:rPr lang="en-US" dirty="0">
                <a:latin typeface="Arial" charset="0"/>
              </a:rPr>
              <a:t>Month one, when we make our payment of $1,199.10, only $199.10 went towards principal.  Exactly $1,000 went to pay interest.</a:t>
            </a:r>
          </a:p>
          <a:p>
            <a:pPr eaLnBrk="1" hangingPunct="1"/>
            <a:r>
              <a:rPr lang="en-US" dirty="0">
                <a:latin typeface="Arial" charset="0"/>
              </a:rPr>
              <a:t>Look at month two, our principal portion went up one dollar, to $200.10.  The amount they paid in interest only came down a dollar, to $999.</a:t>
            </a:r>
          </a:p>
          <a:p>
            <a:pPr eaLnBrk="1" hangingPunct="1"/>
            <a:r>
              <a:rPr lang="en-US" dirty="0">
                <a:latin typeface="Arial" charset="0"/>
              </a:rPr>
              <a:t>At the end of year one, we have paid in over $14,000 in payments, but only $2,400 has gone to principal!</a:t>
            </a:r>
          </a:p>
          <a:p>
            <a:pPr eaLnBrk="1" hangingPunct="1"/>
            <a:r>
              <a:rPr lang="en-US" dirty="0">
                <a:latin typeface="Arial" charset="0"/>
              </a:rPr>
              <a:t>Lets go out ten years, at the end of ten years, we have paid just over $143,000 in mortgage payments, but only $32,000 has been credited to principal!</a:t>
            </a:r>
          </a:p>
          <a:p>
            <a:pPr eaLnBrk="1" hangingPunct="1"/>
            <a:r>
              <a:rPr lang="en-US" dirty="0">
                <a:latin typeface="Arial" charset="0"/>
              </a:rPr>
              <a:t>It take roughly 21 years of a 30 year mortgage to pay it half off.</a:t>
            </a:r>
          </a:p>
          <a:p>
            <a:pPr eaLnBrk="1" hangingPunct="1"/>
            <a:r>
              <a:rPr lang="en-US" dirty="0">
                <a:latin typeface="Arial" charset="0"/>
              </a:rPr>
              <a:t>At the end of 21 years, you have paid more than $300,000, your still owe about $100,000, and you have paid down the principal about $100,000.</a:t>
            </a:r>
          </a:p>
          <a:p>
            <a:pPr eaLnBrk="1" hangingPunct="1"/>
            <a:r>
              <a:rPr lang="en-US" dirty="0">
                <a:latin typeface="Arial" charset="0"/>
              </a:rPr>
              <a:t>Its crazy, you have paid over $200,000 dollars in interest.  </a:t>
            </a:r>
          </a:p>
          <a:p>
            <a:pPr eaLnBrk="1" hangingPunct="1"/>
            <a:r>
              <a:rPr lang="en-US" dirty="0">
                <a:latin typeface="Arial" charset="0"/>
              </a:rPr>
              <a:t>You know that you want to buy the home, but your only option is to get a mortgage.</a:t>
            </a:r>
          </a:p>
          <a:p>
            <a:pPr eaLnBrk="1" hangingPunct="1"/>
            <a:r>
              <a:rPr lang="en-US" dirty="0">
                <a:latin typeface="Arial" charset="0"/>
              </a:rPr>
              <a:t>Amazingly, at the end of your 30 year mortgage, you have paid $431,677 dollars.  The home only cost you $200,000.</a:t>
            </a:r>
          </a:p>
          <a:p>
            <a:pPr eaLnBrk="1" hangingPunct="1"/>
            <a:r>
              <a:rPr lang="en-US" dirty="0">
                <a:latin typeface="Arial" charset="0"/>
              </a:rPr>
              <a:t>You paid $231,677 in interest.  You paid more in interest than you paid for the home.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37931725" indent="-37474525"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DB35BFF5-0C96-A947-B74C-7F3D34777A3D}" type="slidenum">
              <a:rPr lang="en-US" sz="1200" i="0"/>
              <a:pPr eaLnBrk="1" hangingPunct="1"/>
              <a:t>8</a:t>
            </a:fld>
            <a:endParaRPr lang="en-US" sz="1200" i="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Conventional</a:t>
            </a:r>
            <a:r>
              <a:rPr lang="en-US" baseline="0" dirty="0" smtClean="0">
                <a:latin typeface="Arial" charset="0"/>
              </a:rPr>
              <a:t> Banking will tell you there are a few ways to get out of debt early.  Refinance to a lower interest rate, apply additional money to each payment, or do a </a:t>
            </a:r>
            <a:r>
              <a:rPr lang="en-US" dirty="0" smtClean="0">
                <a:latin typeface="Arial" charset="0"/>
              </a:rPr>
              <a:t>Bi </a:t>
            </a:r>
            <a:r>
              <a:rPr lang="en-US" dirty="0">
                <a:latin typeface="Arial" charset="0"/>
              </a:rPr>
              <a:t>weekly </a:t>
            </a:r>
            <a:r>
              <a:rPr lang="en-US" dirty="0" smtClean="0">
                <a:latin typeface="Arial" charset="0"/>
              </a:rPr>
              <a:t>plan.</a:t>
            </a:r>
            <a:r>
              <a:rPr lang="en-US" baseline="0" dirty="0" smtClean="0">
                <a:latin typeface="Arial" charset="0"/>
              </a:rPr>
              <a:t>  Now these do work.  For instance, a biweekly plan knocks 7 years off a 30 year mortgage.  But we have completed flipped the script- we want to show you how to pay off a 30 year mortgage in 7 years</a:t>
            </a:r>
            <a:r>
              <a:rPr lang="mr-IN" baseline="0" dirty="0" smtClean="0">
                <a:latin typeface="Arial" charset="0"/>
              </a:rPr>
              <a:t>…</a:t>
            </a:r>
            <a:r>
              <a:rPr lang="en-US" baseline="0" dirty="0" smtClean="0">
                <a:latin typeface="Arial" charset="0"/>
              </a:rPr>
              <a:t>not just save 7 years.</a:t>
            </a:r>
          </a:p>
          <a:p>
            <a:pPr eaLnBrk="1" hangingPunct="1"/>
            <a:endParaRPr lang="en-US" baseline="0" dirty="0" smtClean="0">
              <a:latin typeface="Arial" charset="0"/>
            </a:endParaRPr>
          </a:p>
          <a:p>
            <a:pPr eaLnBrk="1" hangingPunct="1"/>
            <a:r>
              <a:rPr lang="en-US" baseline="0" dirty="0" smtClean="0">
                <a:latin typeface="Arial" charset="0"/>
              </a:rPr>
              <a:t>With the Worth Account, there is no refinancing and no change to your current standard of living. Its not a biweekly, a debt roll down, or a reverse mortgage. Its not a concept or a theory- its fact and its proven.</a:t>
            </a:r>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latin typeface="Times" charset="0"/>
                <a:ea typeface="ＭＳ Ｐゴシック" charset="0"/>
                <a:cs typeface="ＭＳ Ｐゴシック" charset="0"/>
              </a:rPr>
              <a:t>The </a:t>
            </a:r>
            <a:r>
              <a:rPr lang="en-US" dirty="0" smtClean="0">
                <a:latin typeface="Times" charset="0"/>
                <a:ea typeface="ＭＳ Ｐゴシック" charset="0"/>
                <a:cs typeface="ＭＳ Ｐゴシック" charset="0"/>
              </a:rPr>
              <a:t>Worth</a:t>
            </a:r>
            <a:r>
              <a:rPr lang="en-US" baseline="0" dirty="0" smtClean="0">
                <a:latin typeface="Times" charset="0"/>
                <a:ea typeface="ＭＳ Ｐゴシック" charset="0"/>
                <a:cs typeface="ＭＳ Ｐゴシック" charset="0"/>
              </a:rPr>
              <a:t> Account</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will guide you through making the money you already have and the money you continue to earn work the hardest it can for you </a:t>
            </a:r>
            <a:r>
              <a:rPr lang="en-US" dirty="0" smtClean="0">
                <a:latin typeface="Times" charset="0"/>
                <a:ea typeface="ＭＳ Ｐゴシック" charset="0"/>
                <a:cs typeface="ＭＳ Ｐゴシック" charset="0"/>
              </a:rPr>
              <a:t>every </a:t>
            </a:r>
            <a:r>
              <a:rPr lang="en-US" dirty="0">
                <a:latin typeface="Times" charset="0"/>
                <a:ea typeface="ＭＳ Ｐゴシック" charset="0"/>
                <a:cs typeface="ＭＳ Ｐゴシック" charset="0"/>
              </a:rPr>
              <a:t>single day of the year. It will make your money either earn interest or cancel interest. </a:t>
            </a:r>
            <a:r>
              <a:rPr lang="en-US" dirty="0" smtClean="0">
                <a:latin typeface="Times" charset="0"/>
                <a:ea typeface="ＭＳ Ｐゴシック" charset="0"/>
                <a:cs typeface="ＭＳ Ｐゴシック" charset="0"/>
              </a:rPr>
              <a:t>But your</a:t>
            </a:r>
            <a:r>
              <a:rPr lang="en-US" baseline="0" dirty="0" smtClean="0">
                <a:latin typeface="Times" charset="0"/>
                <a:ea typeface="ＭＳ Ｐゴシック" charset="0"/>
                <a:cs typeface="ＭＳ Ｐゴシック" charset="0"/>
              </a:rPr>
              <a:t> money will no longer sit stagnant at the bank, helping the bank to get rich.</a:t>
            </a:r>
            <a:endParaRPr lang="en-US"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PP_SFINA_TLE_Money_P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0" y="4200525"/>
            <a:ext cx="9144000" cy="1223963"/>
          </a:xfrm>
        </p:spPr>
        <p:txBody>
          <a:bodyPr/>
          <a:lstStyle>
            <a:lvl1pPr algn="ctr">
              <a:defRPr sz="40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846138" y="5576888"/>
            <a:ext cx="7413625" cy="884237"/>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a:xfrm>
            <a:off x="0" y="6678613"/>
            <a:ext cx="1905000" cy="165100"/>
          </a:xfrm>
        </p:spPr>
        <p:txBody>
          <a:bodyPr/>
          <a:lstStyle>
            <a:lvl1pPr>
              <a:defRPr sz="1100"/>
            </a:lvl1pPr>
          </a:lstStyle>
          <a:p>
            <a:fld id="{705481AB-A16F-FB45-8690-C4A9369CFBA3}" type="datetimeFigureOut">
              <a:rPr lang="en-US" smtClean="0"/>
              <a:t>11/6/19</a:t>
            </a:fld>
            <a:endParaRPr lang="en-US"/>
          </a:p>
        </p:txBody>
      </p:sp>
      <p:sp>
        <p:nvSpPr>
          <p:cNvPr id="6" name="Rectangle 6"/>
          <p:cNvSpPr>
            <a:spLocks noGrp="1" noChangeArrowheads="1"/>
          </p:cNvSpPr>
          <p:nvPr>
            <p:ph type="ftr" sz="quarter" idx="11"/>
          </p:nvPr>
        </p:nvSpPr>
        <p:spPr>
          <a:xfrm>
            <a:off x="3124200" y="6678613"/>
            <a:ext cx="2895600" cy="165100"/>
          </a:xfrm>
        </p:spPr>
        <p:txBody>
          <a:bodyPr/>
          <a:lstStyle>
            <a:lvl1pPr>
              <a:defRPr sz="1100"/>
            </a:lvl1pPr>
          </a:lstStyle>
          <a:p>
            <a:endParaRPr lang="en-US"/>
          </a:p>
        </p:txBody>
      </p:sp>
      <p:sp>
        <p:nvSpPr>
          <p:cNvPr id="7" name="Rectangle 7"/>
          <p:cNvSpPr>
            <a:spLocks noGrp="1" noChangeArrowheads="1"/>
          </p:cNvSpPr>
          <p:nvPr>
            <p:ph type="sldNum" sz="quarter" idx="12"/>
          </p:nvPr>
        </p:nvSpPr>
        <p:spPr>
          <a:xfrm>
            <a:off x="7239000" y="6678613"/>
            <a:ext cx="1905000" cy="165100"/>
          </a:xfrm>
        </p:spPr>
        <p:txBody>
          <a:bodyPr/>
          <a:lstStyle>
            <a:lvl1pPr>
              <a:defRPr sz="1100"/>
            </a:lvl1pPr>
          </a:lstStyle>
          <a:p>
            <a:fld id="{6437EC97-A810-A247-8D1B-923460C566CC}" type="slidenum">
              <a:rPr lang="en-US" smtClean="0"/>
              <a:t>‹#›</a:t>
            </a:fld>
            <a:endParaRPr lang="en-US"/>
          </a:p>
        </p:txBody>
      </p:sp>
    </p:spTree>
    <p:extLst>
      <p:ext uri="{BB962C8B-B14F-4D97-AF65-F5344CB8AC3E}">
        <p14:creationId xmlns:p14="http://schemas.microsoft.com/office/powerpoint/2010/main" val="381858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123352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2925" y="138113"/>
            <a:ext cx="2251075" cy="6265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6525" y="138113"/>
            <a:ext cx="6604000"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316131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25" y="138113"/>
            <a:ext cx="784066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075" y="1446213"/>
            <a:ext cx="3878263" cy="495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65738" y="1446213"/>
            <a:ext cx="3878262" cy="2401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65738" y="4000500"/>
            <a:ext cx="3878262"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35E6EC08-A3A1-AF40-923D-262D1F04F6C7}" type="slidenum">
              <a:rPr lang="en-US" smtClean="0"/>
              <a:pPr/>
              <a:t>‹#›</a:t>
            </a:fld>
            <a:endParaRPr lang="en-US"/>
          </a:p>
        </p:txBody>
      </p:sp>
    </p:spTree>
    <p:extLst>
      <p:ext uri="{BB962C8B-B14F-4D97-AF65-F5344CB8AC3E}">
        <p14:creationId xmlns:p14="http://schemas.microsoft.com/office/powerpoint/2010/main" val="344052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25" y="138113"/>
            <a:ext cx="784066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35075" y="1446213"/>
            <a:ext cx="3878263" cy="495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5738" y="1446213"/>
            <a:ext cx="3878262" cy="495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55594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6525" y="138113"/>
            <a:ext cx="7840663"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35075" y="1446213"/>
            <a:ext cx="3878263" cy="2401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65738" y="1446213"/>
            <a:ext cx="3878262" cy="2401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35075" y="4000500"/>
            <a:ext cx="3878263"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65738" y="4000500"/>
            <a:ext cx="3878262"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542161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E68553A-6683-2743-8585-98DABB6D1FA0}" type="slidenum">
              <a:rPr lang="en-US"/>
              <a:pPr/>
              <a:t>‹#›</a:t>
            </a:fld>
            <a:endParaRPr lang="en-US"/>
          </a:p>
        </p:txBody>
      </p:sp>
    </p:spTree>
    <p:extLst>
      <p:ext uri="{BB962C8B-B14F-4D97-AF65-F5344CB8AC3E}">
        <p14:creationId xmlns:p14="http://schemas.microsoft.com/office/powerpoint/2010/main" val="415344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PP_SBUSI_TLE_Great_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5187" name="Rectangle 3"/>
          <p:cNvSpPr>
            <a:spLocks noGrp="1" noChangeArrowheads="1"/>
          </p:cNvSpPr>
          <p:nvPr>
            <p:ph type="ctrTitle"/>
          </p:nvPr>
        </p:nvSpPr>
        <p:spPr>
          <a:xfrm>
            <a:off x="0" y="4887913"/>
            <a:ext cx="9144000" cy="1101725"/>
          </a:xfrm>
        </p:spPr>
        <p:txBody>
          <a:bodyPr/>
          <a:lstStyle>
            <a:lvl1pPr algn="ctr">
              <a:defRPr sz="4000"/>
            </a:lvl1pPr>
          </a:lstStyle>
          <a:p>
            <a:r>
              <a:rPr lang="en-US" smtClean="0"/>
              <a:t>Click to edit Master title style</a:t>
            </a:r>
            <a:endParaRPr lang="en-US"/>
          </a:p>
        </p:txBody>
      </p:sp>
      <p:sp>
        <p:nvSpPr>
          <p:cNvPr id="605188" name="Rectangle 4"/>
          <p:cNvSpPr>
            <a:spLocks noGrp="1" noChangeArrowheads="1"/>
          </p:cNvSpPr>
          <p:nvPr>
            <p:ph type="subTitle" idx="1"/>
          </p:nvPr>
        </p:nvSpPr>
        <p:spPr>
          <a:xfrm>
            <a:off x="1030288" y="6032500"/>
            <a:ext cx="7069137" cy="620713"/>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a:xfrm>
            <a:off x="0" y="6678613"/>
            <a:ext cx="1905000" cy="165100"/>
          </a:xfrm>
        </p:spPr>
        <p:txBody>
          <a:bodyPr/>
          <a:lstStyle>
            <a:lvl1pPr>
              <a:defRPr sz="1100"/>
            </a:lvl1pPr>
          </a:lstStyle>
          <a:p>
            <a:pPr>
              <a:defRPr/>
            </a:pPr>
            <a:endParaRPr lang="en-US"/>
          </a:p>
        </p:txBody>
      </p:sp>
      <p:sp>
        <p:nvSpPr>
          <p:cNvPr id="6" name="Rectangle 6"/>
          <p:cNvSpPr>
            <a:spLocks noGrp="1" noChangeArrowheads="1"/>
          </p:cNvSpPr>
          <p:nvPr>
            <p:ph type="ftr" sz="quarter" idx="11"/>
          </p:nvPr>
        </p:nvSpPr>
        <p:spPr>
          <a:xfrm>
            <a:off x="3124200" y="6678613"/>
            <a:ext cx="2895600" cy="165100"/>
          </a:xfrm>
        </p:spPr>
        <p:txBody>
          <a:bodyPr/>
          <a:lstStyle>
            <a:lvl1pPr>
              <a:defRPr sz="1100"/>
            </a:lvl1pPr>
          </a:lstStyle>
          <a:p>
            <a:pPr>
              <a:defRPr/>
            </a:pPr>
            <a:endParaRPr lang="en-US"/>
          </a:p>
        </p:txBody>
      </p:sp>
      <p:sp>
        <p:nvSpPr>
          <p:cNvPr id="7" name="Rectangle 7"/>
          <p:cNvSpPr>
            <a:spLocks noGrp="1" noChangeArrowheads="1"/>
          </p:cNvSpPr>
          <p:nvPr>
            <p:ph type="sldNum" sz="quarter" idx="12"/>
          </p:nvPr>
        </p:nvSpPr>
        <p:spPr>
          <a:xfrm>
            <a:off x="7239000" y="6678613"/>
            <a:ext cx="1905000" cy="165100"/>
          </a:xfrm>
        </p:spPr>
        <p:txBody>
          <a:bodyPr/>
          <a:lstStyle>
            <a:lvl1pPr>
              <a:defRPr sz="1100"/>
            </a:lvl1pPr>
          </a:lstStyle>
          <a:p>
            <a:fld id="{18DFA669-A3F0-7648-AF85-5582DB78C2BF}" type="slidenum">
              <a:rPr lang="en-US"/>
              <a:pPr/>
              <a:t>‹#›</a:t>
            </a:fld>
            <a:endParaRPr lang="en-US"/>
          </a:p>
        </p:txBody>
      </p:sp>
    </p:spTree>
    <p:extLst>
      <p:ext uri="{BB962C8B-B14F-4D97-AF65-F5344CB8AC3E}">
        <p14:creationId xmlns:p14="http://schemas.microsoft.com/office/powerpoint/2010/main" val="321728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CA98EBA-16E0-614C-84D8-2DF1FC676690}" type="slidenum">
              <a:rPr lang="en-US"/>
              <a:pPr/>
              <a:t>‹#›</a:t>
            </a:fld>
            <a:endParaRPr lang="en-US"/>
          </a:p>
        </p:txBody>
      </p:sp>
    </p:spTree>
    <p:extLst>
      <p:ext uri="{BB962C8B-B14F-4D97-AF65-F5344CB8AC3E}">
        <p14:creationId xmlns:p14="http://schemas.microsoft.com/office/powerpoint/2010/main" val="293135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BBEBA2C-E148-3D44-8FAA-1A0DB694B921}" type="slidenum">
              <a:rPr lang="en-US"/>
              <a:pPr/>
              <a:t>‹#›</a:t>
            </a:fld>
            <a:endParaRPr lang="en-US"/>
          </a:p>
        </p:txBody>
      </p:sp>
    </p:spTree>
    <p:extLst>
      <p:ext uri="{BB962C8B-B14F-4D97-AF65-F5344CB8AC3E}">
        <p14:creationId xmlns:p14="http://schemas.microsoft.com/office/powerpoint/2010/main" val="3485487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720850"/>
            <a:ext cx="4179888"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720850"/>
            <a:ext cx="417988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0E3E80E-581A-254B-9EA3-B55AC59B76EE}" type="slidenum">
              <a:rPr lang="en-US"/>
              <a:pPr/>
              <a:t>‹#›</a:t>
            </a:fld>
            <a:endParaRPr lang="en-US"/>
          </a:p>
        </p:txBody>
      </p:sp>
    </p:spTree>
    <p:extLst>
      <p:ext uri="{BB962C8B-B14F-4D97-AF65-F5344CB8AC3E}">
        <p14:creationId xmlns:p14="http://schemas.microsoft.com/office/powerpoint/2010/main" val="360654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3170857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1287163-AB05-3248-B422-472945247AD5}" type="slidenum">
              <a:rPr lang="en-US"/>
              <a:pPr/>
              <a:t>‹#›</a:t>
            </a:fld>
            <a:endParaRPr lang="en-US"/>
          </a:p>
        </p:txBody>
      </p:sp>
    </p:spTree>
    <p:extLst>
      <p:ext uri="{BB962C8B-B14F-4D97-AF65-F5344CB8AC3E}">
        <p14:creationId xmlns:p14="http://schemas.microsoft.com/office/powerpoint/2010/main" val="1303707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DEF6707E-3A0C-6E40-AAF3-010DAB2F5967}" type="slidenum">
              <a:rPr lang="en-US"/>
              <a:pPr/>
              <a:t>‹#›</a:t>
            </a:fld>
            <a:endParaRPr lang="en-US"/>
          </a:p>
        </p:txBody>
      </p:sp>
    </p:spTree>
    <p:extLst>
      <p:ext uri="{BB962C8B-B14F-4D97-AF65-F5344CB8AC3E}">
        <p14:creationId xmlns:p14="http://schemas.microsoft.com/office/powerpoint/2010/main" val="1780692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D821844A-AEF3-8046-B0D2-AC14C8E90369}" type="slidenum">
              <a:rPr lang="en-US"/>
              <a:pPr/>
              <a:t>‹#›</a:t>
            </a:fld>
            <a:endParaRPr lang="en-US"/>
          </a:p>
        </p:txBody>
      </p:sp>
    </p:spTree>
    <p:extLst>
      <p:ext uri="{BB962C8B-B14F-4D97-AF65-F5344CB8AC3E}">
        <p14:creationId xmlns:p14="http://schemas.microsoft.com/office/powerpoint/2010/main" val="1863710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9CF1E2A-DD48-3546-BC04-D1FF52BC611B}" type="slidenum">
              <a:rPr lang="en-US"/>
              <a:pPr/>
              <a:t>‹#›</a:t>
            </a:fld>
            <a:endParaRPr lang="en-US"/>
          </a:p>
        </p:txBody>
      </p:sp>
    </p:spTree>
    <p:extLst>
      <p:ext uri="{BB962C8B-B14F-4D97-AF65-F5344CB8AC3E}">
        <p14:creationId xmlns:p14="http://schemas.microsoft.com/office/powerpoint/2010/main" val="327329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543415E-2B1E-F348-A610-61BEE1C82440}" type="slidenum">
              <a:rPr lang="en-US"/>
              <a:pPr/>
              <a:t>‹#›</a:t>
            </a:fld>
            <a:endParaRPr lang="en-US"/>
          </a:p>
        </p:txBody>
      </p:sp>
    </p:spTree>
    <p:extLst>
      <p:ext uri="{BB962C8B-B14F-4D97-AF65-F5344CB8AC3E}">
        <p14:creationId xmlns:p14="http://schemas.microsoft.com/office/powerpoint/2010/main" val="3419081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B79BE7D-B518-B942-889C-5396FB6F0DB6}" type="slidenum">
              <a:rPr lang="en-US"/>
              <a:pPr/>
              <a:t>‹#›</a:t>
            </a:fld>
            <a:endParaRPr lang="en-US"/>
          </a:p>
        </p:txBody>
      </p:sp>
    </p:spTree>
    <p:extLst>
      <p:ext uri="{BB962C8B-B14F-4D97-AF65-F5344CB8AC3E}">
        <p14:creationId xmlns:p14="http://schemas.microsoft.com/office/powerpoint/2010/main" val="2351327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50800"/>
            <a:ext cx="2203450" cy="6421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88" y="50800"/>
            <a:ext cx="6459537" cy="6421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C2879F3-DCFB-C446-8308-56935CBD8930}" type="slidenum">
              <a:rPr lang="en-US"/>
              <a:pPr/>
              <a:t>‹#›</a:t>
            </a:fld>
            <a:endParaRPr lang="en-US"/>
          </a:p>
        </p:txBody>
      </p:sp>
    </p:spTree>
    <p:extLst>
      <p:ext uri="{BB962C8B-B14F-4D97-AF65-F5344CB8AC3E}">
        <p14:creationId xmlns:p14="http://schemas.microsoft.com/office/powerpoint/2010/main" val="2024579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D6B5CB-B204-456D-B393-565B59D65C4C}"/>
              </a:ext>
            </a:extLst>
          </p:cNvPr>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MX"/>
          </a:p>
        </p:txBody>
      </p:sp>
      <p:sp>
        <p:nvSpPr>
          <p:cNvPr id="3" name="Subtitle 2">
            <a:extLst>
              <a:ext uri="{FF2B5EF4-FFF2-40B4-BE49-F238E27FC236}">
                <a16:creationId xmlns:a16="http://schemas.microsoft.com/office/drawing/2014/main" xmlns="" id="{C2CA418F-3FCF-46A2-B082-77AA6FBB75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a:extLst>
              <a:ext uri="{FF2B5EF4-FFF2-40B4-BE49-F238E27FC236}">
                <a16:creationId xmlns:a16="http://schemas.microsoft.com/office/drawing/2014/main" xmlns="" id="{26D1482F-F299-40D9-B1CB-F1E47D28915C}"/>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5" name="Footer Placeholder 4">
            <a:extLst>
              <a:ext uri="{FF2B5EF4-FFF2-40B4-BE49-F238E27FC236}">
                <a16:creationId xmlns:a16="http://schemas.microsoft.com/office/drawing/2014/main" xmlns="" id="{7A43487D-45C5-43E9-A420-11B05EA73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B7EEB7-CCAB-4126-8F6B-F153321EE6FA}"/>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3033512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6F641-D075-47D3-9DD1-209DDE7B224C}"/>
              </a:ext>
            </a:extLst>
          </p:cNvPr>
          <p:cNvSpPr>
            <a:spLocks noGrp="1"/>
          </p:cNvSpPr>
          <p:nvPr>
            <p:ph type="title"/>
          </p:nvPr>
        </p:nvSpPr>
        <p:spPr/>
        <p:txBody>
          <a:bodyPr/>
          <a:lstStyle/>
          <a:p>
            <a:r>
              <a:rPr lang="en-US" smtClean="0"/>
              <a:t>Click to edit Master title style</a:t>
            </a:r>
            <a:endParaRPr lang="es-MX"/>
          </a:p>
        </p:txBody>
      </p:sp>
      <p:sp>
        <p:nvSpPr>
          <p:cNvPr id="3" name="Content Placeholder 2">
            <a:extLst>
              <a:ext uri="{FF2B5EF4-FFF2-40B4-BE49-F238E27FC236}">
                <a16:creationId xmlns:a16="http://schemas.microsoft.com/office/drawing/2014/main" xmlns="" id="{5A6B9683-6B7F-4FD8-A605-E52D93039CBD}"/>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a:extLst>
              <a:ext uri="{FF2B5EF4-FFF2-40B4-BE49-F238E27FC236}">
                <a16:creationId xmlns:a16="http://schemas.microsoft.com/office/drawing/2014/main" xmlns="" id="{6DDD559B-6CFB-4665-959A-D8AC0C732643}"/>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5" name="Footer Placeholder 4">
            <a:extLst>
              <a:ext uri="{FF2B5EF4-FFF2-40B4-BE49-F238E27FC236}">
                <a16:creationId xmlns:a16="http://schemas.microsoft.com/office/drawing/2014/main" xmlns="" id="{1C04DAFF-DAC6-49B5-93D6-580F61492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FC3D88-6A32-4635-A997-3D14345F4A52}"/>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3210891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B7A6B-C5C4-43D5-8454-91634F461843}"/>
              </a:ext>
            </a:extLst>
          </p:cNvPr>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s-MX"/>
          </a:p>
        </p:txBody>
      </p:sp>
      <p:sp>
        <p:nvSpPr>
          <p:cNvPr id="3" name="Text Placeholder 2">
            <a:extLst>
              <a:ext uri="{FF2B5EF4-FFF2-40B4-BE49-F238E27FC236}">
                <a16:creationId xmlns:a16="http://schemas.microsoft.com/office/drawing/2014/main" xmlns="" id="{5B1BA547-990C-4A87-A1AC-E0EEF089CDF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8A109529-5DCF-4CE5-B1BA-C8574C12F640}"/>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5" name="Footer Placeholder 4">
            <a:extLst>
              <a:ext uri="{FF2B5EF4-FFF2-40B4-BE49-F238E27FC236}">
                <a16:creationId xmlns:a16="http://schemas.microsoft.com/office/drawing/2014/main" xmlns="" id="{BF83A88C-54E5-4B75-AD53-40D53D709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6742DE-F3E8-4F4C-BDDC-6356E3569F52}"/>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31261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3481682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2DCA3E-E377-4B85-8063-BA9AFB934114}"/>
              </a:ext>
            </a:extLst>
          </p:cNvPr>
          <p:cNvSpPr>
            <a:spLocks noGrp="1"/>
          </p:cNvSpPr>
          <p:nvPr>
            <p:ph type="title"/>
          </p:nvPr>
        </p:nvSpPr>
        <p:spPr/>
        <p:txBody>
          <a:bodyPr/>
          <a:lstStyle/>
          <a:p>
            <a:r>
              <a:rPr lang="en-US" smtClean="0"/>
              <a:t>Click to edit Master title style</a:t>
            </a:r>
            <a:endParaRPr lang="es-MX"/>
          </a:p>
        </p:txBody>
      </p:sp>
      <p:sp>
        <p:nvSpPr>
          <p:cNvPr id="3" name="Content Placeholder 2">
            <a:extLst>
              <a:ext uri="{FF2B5EF4-FFF2-40B4-BE49-F238E27FC236}">
                <a16:creationId xmlns:a16="http://schemas.microsoft.com/office/drawing/2014/main" xmlns="" id="{3D7AA667-3513-46D2-8A9E-D99F6E985EF6}"/>
              </a:ext>
            </a:extLst>
          </p:cNvPr>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a:extLst>
              <a:ext uri="{FF2B5EF4-FFF2-40B4-BE49-F238E27FC236}">
                <a16:creationId xmlns:a16="http://schemas.microsoft.com/office/drawing/2014/main" xmlns="" id="{11AA3C9D-21D4-4A2B-AE0C-ADCBDE0BA8E6}"/>
              </a:ext>
            </a:extLst>
          </p:cNvPr>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a:extLst>
              <a:ext uri="{FF2B5EF4-FFF2-40B4-BE49-F238E27FC236}">
                <a16:creationId xmlns:a16="http://schemas.microsoft.com/office/drawing/2014/main" xmlns="" id="{E9473DDF-64AC-4BE0-86F8-2261186CB9D1}"/>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6" name="Footer Placeholder 5">
            <a:extLst>
              <a:ext uri="{FF2B5EF4-FFF2-40B4-BE49-F238E27FC236}">
                <a16:creationId xmlns:a16="http://schemas.microsoft.com/office/drawing/2014/main" xmlns="" id="{849D678D-9A6C-4439-9FA9-EE71954EB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0EDD3B-16D2-4C49-881A-F68A6FA1C728}"/>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3450602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479C-4BDD-4997-BE85-EA769B208015}"/>
              </a:ext>
            </a:extLst>
          </p:cNvPr>
          <p:cNvSpPr>
            <a:spLocks noGrp="1"/>
          </p:cNvSpPr>
          <p:nvPr>
            <p:ph type="title"/>
          </p:nvPr>
        </p:nvSpPr>
        <p:spPr>
          <a:xfrm>
            <a:off x="629841" y="365126"/>
            <a:ext cx="7886700" cy="1325563"/>
          </a:xfrm>
        </p:spPr>
        <p:txBody>
          <a:bodyPr/>
          <a:lstStyle/>
          <a:p>
            <a:r>
              <a:rPr lang="en-US" smtClean="0"/>
              <a:t>Click to edit Master title style</a:t>
            </a:r>
            <a:endParaRPr lang="es-MX"/>
          </a:p>
        </p:txBody>
      </p:sp>
      <p:sp>
        <p:nvSpPr>
          <p:cNvPr id="3" name="Text Placeholder 2">
            <a:extLst>
              <a:ext uri="{FF2B5EF4-FFF2-40B4-BE49-F238E27FC236}">
                <a16:creationId xmlns:a16="http://schemas.microsoft.com/office/drawing/2014/main" xmlns="" id="{F4176FD1-B097-4A12-8303-B80ECB7A308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63DE9E34-33C8-4324-B9DE-B830312FADFD}"/>
              </a:ext>
            </a:extLst>
          </p:cNvPr>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a:extLst>
              <a:ext uri="{FF2B5EF4-FFF2-40B4-BE49-F238E27FC236}">
                <a16:creationId xmlns:a16="http://schemas.microsoft.com/office/drawing/2014/main" xmlns="" id="{233FE3F2-028B-467D-BBB8-D95CBB3E3F0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F9201046-67EF-43F5-9120-E53C2D391D8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a:extLst>
              <a:ext uri="{FF2B5EF4-FFF2-40B4-BE49-F238E27FC236}">
                <a16:creationId xmlns:a16="http://schemas.microsoft.com/office/drawing/2014/main" xmlns="" id="{53E8DF0A-B0C4-4B70-B020-69AE672339BC}"/>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8" name="Footer Placeholder 7">
            <a:extLst>
              <a:ext uri="{FF2B5EF4-FFF2-40B4-BE49-F238E27FC236}">
                <a16:creationId xmlns:a16="http://schemas.microsoft.com/office/drawing/2014/main" xmlns="" id="{CFE84640-09B6-4361-89CA-3CA8E67CCA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83338B-D7B6-4B03-B560-2790CF384B44}"/>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161514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D35B4-9483-4BC4-AFBA-038DEA8E1E3A}"/>
              </a:ext>
            </a:extLst>
          </p:cNvPr>
          <p:cNvSpPr>
            <a:spLocks noGrp="1"/>
          </p:cNvSpPr>
          <p:nvPr>
            <p:ph type="title"/>
          </p:nvPr>
        </p:nvSpPr>
        <p:spPr/>
        <p:txBody>
          <a:bodyPr/>
          <a:lstStyle/>
          <a:p>
            <a:r>
              <a:rPr lang="en-US" smtClean="0"/>
              <a:t>Click to edit Master title style</a:t>
            </a:r>
            <a:endParaRPr lang="es-MX"/>
          </a:p>
        </p:txBody>
      </p:sp>
      <p:sp>
        <p:nvSpPr>
          <p:cNvPr id="3" name="Date Placeholder 2">
            <a:extLst>
              <a:ext uri="{FF2B5EF4-FFF2-40B4-BE49-F238E27FC236}">
                <a16:creationId xmlns:a16="http://schemas.microsoft.com/office/drawing/2014/main" xmlns="" id="{D7FCDAC6-A8CF-432F-9D7E-D48F472CAFD5}"/>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4" name="Footer Placeholder 3">
            <a:extLst>
              <a:ext uri="{FF2B5EF4-FFF2-40B4-BE49-F238E27FC236}">
                <a16:creationId xmlns:a16="http://schemas.microsoft.com/office/drawing/2014/main" xmlns="" id="{BD465ACA-FF77-411F-936E-E9496F63D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1FFB18-7DD9-48D5-856F-FD67741F607D}"/>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876741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EBD4F5-23C6-4D89-8E24-9485A414B6F6}"/>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3" name="Footer Placeholder 2">
            <a:extLst>
              <a:ext uri="{FF2B5EF4-FFF2-40B4-BE49-F238E27FC236}">
                <a16:creationId xmlns:a16="http://schemas.microsoft.com/office/drawing/2014/main" xmlns="" id="{98924FEA-E089-4F6F-BE1F-B37CE63E6F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0214DCB-B1DD-4678-A64B-C5DE002CE0C2}"/>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2970583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5142B-D2BD-4788-B115-BD05368F0CAF}"/>
              </a:ext>
            </a:extLst>
          </p:cNvPr>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s-MX"/>
          </a:p>
        </p:txBody>
      </p:sp>
      <p:sp>
        <p:nvSpPr>
          <p:cNvPr id="3" name="Content Placeholder 2">
            <a:extLst>
              <a:ext uri="{FF2B5EF4-FFF2-40B4-BE49-F238E27FC236}">
                <a16:creationId xmlns:a16="http://schemas.microsoft.com/office/drawing/2014/main" xmlns="" id="{1EDBD4FC-E66F-4E01-B196-0A72B8822EA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a:extLst>
              <a:ext uri="{FF2B5EF4-FFF2-40B4-BE49-F238E27FC236}">
                <a16:creationId xmlns:a16="http://schemas.microsoft.com/office/drawing/2014/main" xmlns="" id="{810206B4-4684-4A05-96E3-27D00C02D84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7888AEE-283C-4225-B253-E715BB8F8485}"/>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6" name="Footer Placeholder 5">
            <a:extLst>
              <a:ext uri="{FF2B5EF4-FFF2-40B4-BE49-F238E27FC236}">
                <a16:creationId xmlns:a16="http://schemas.microsoft.com/office/drawing/2014/main" xmlns="" id="{8D7416DB-2958-4E17-9852-D5995AB73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6B8551-C22B-4D43-9927-DE6614CBCE86}"/>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3815304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BA3A7-3216-4D7C-B30A-784C42A5BC7D}"/>
              </a:ext>
            </a:extLst>
          </p:cNvPr>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s-MX"/>
          </a:p>
        </p:txBody>
      </p:sp>
      <p:sp>
        <p:nvSpPr>
          <p:cNvPr id="3" name="Picture Placeholder 2">
            <a:extLst>
              <a:ext uri="{FF2B5EF4-FFF2-40B4-BE49-F238E27FC236}">
                <a16:creationId xmlns:a16="http://schemas.microsoft.com/office/drawing/2014/main" xmlns="" id="{B756FEBD-C557-4F2E-9679-51E4EE96C9D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s-MX"/>
          </a:p>
        </p:txBody>
      </p:sp>
      <p:sp>
        <p:nvSpPr>
          <p:cNvPr id="4" name="Text Placeholder 3">
            <a:extLst>
              <a:ext uri="{FF2B5EF4-FFF2-40B4-BE49-F238E27FC236}">
                <a16:creationId xmlns:a16="http://schemas.microsoft.com/office/drawing/2014/main" xmlns="" id="{B759C91A-7AA0-427C-B7E4-2A0729AE544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3CF67980-4385-4162-AE7A-B3C5B975ED1F}"/>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6" name="Footer Placeholder 5">
            <a:extLst>
              <a:ext uri="{FF2B5EF4-FFF2-40B4-BE49-F238E27FC236}">
                <a16:creationId xmlns:a16="http://schemas.microsoft.com/office/drawing/2014/main" xmlns="" id="{84702083-A642-4851-9A45-12F73B40B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E64847-0AFE-40B5-B228-6CA00A27154C}"/>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2036110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778FB-352A-4456-9052-9C310B749E26}"/>
              </a:ext>
            </a:extLst>
          </p:cNvPr>
          <p:cNvSpPr>
            <a:spLocks noGrp="1"/>
          </p:cNvSpPr>
          <p:nvPr>
            <p:ph type="title"/>
          </p:nvPr>
        </p:nvSpPr>
        <p:spPr/>
        <p:txBody>
          <a:bodyPr/>
          <a:lstStyle/>
          <a:p>
            <a:r>
              <a:rPr lang="en-US" smtClean="0"/>
              <a:t>Click to edit Master title style</a:t>
            </a:r>
            <a:endParaRPr lang="es-MX"/>
          </a:p>
        </p:txBody>
      </p:sp>
      <p:sp>
        <p:nvSpPr>
          <p:cNvPr id="3" name="Vertical Text Placeholder 2">
            <a:extLst>
              <a:ext uri="{FF2B5EF4-FFF2-40B4-BE49-F238E27FC236}">
                <a16:creationId xmlns:a16="http://schemas.microsoft.com/office/drawing/2014/main" xmlns="" id="{2D15EAA4-9AC3-42C1-9C12-E00B43C968B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a:extLst>
              <a:ext uri="{FF2B5EF4-FFF2-40B4-BE49-F238E27FC236}">
                <a16:creationId xmlns:a16="http://schemas.microsoft.com/office/drawing/2014/main" xmlns="" id="{AFF90BD2-CB81-4E42-B09D-5BD9666C639A}"/>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5" name="Footer Placeholder 4">
            <a:extLst>
              <a:ext uri="{FF2B5EF4-FFF2-40B4-BE49-F238E27FC236}">
                <a16:creationId xmlns:a16="http://schemas.microsoft.com/office/drawing/2014/main" xmlns="" id="{D8B30A86-44B7-4275-8FCF-BB08AFEF3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3F6534-A469-4CE3-B0A3-C4415435E449}"/>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4270578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A45128A-65FB-470B-A9E2-62DE183AD01C}"/>
              </a:ext>
            </a:extLst>
          </p:cNvPr>
          <p:cNvSpPr>
            <a:spLocks noGrp="1"/>
          </p:cNvSpPr>
          <p:nvPr>
            <p:ph type="title" orient="vert"/>
          </p:nvPr>
        </p:nvSpPr>
        <p:spPr>
          <a:xfrm>
            <a:off x="6543675" y="365125"/>
            <a:ext cx="1971675" cy="5811838"/>
          </a:xfrm>
        </p:spPr>
        <p:txBody>
          <a:bodyPr vert="eaVert"/>
          <a:lstStyle/>
          <a:p>
            <a:r>
              <a:rPr lang="en-US" smtClean="0"/>
              <a:t>Click to edit Master title style</a:t>
            </a:r>
            <a:endParaRPr lang="es-MX"/>
          </a:p>
        </p:txBody>
      </p:sp>
      <p:sp>
        <p:nvSpPr>
          <p:cNvPr id="3" name="Vertical Text Placeholder 2">
            <a:extLst>
              <a:ext uri="{FF2B5EF4-FFF2-40B4-BE49-F238E27FC236}">
                <a16:creationId xmlns:a16="http://schemas.microsoft.com/office/drawing/2014/main" xmlns="" id="{C515795B-565A-4B0B-AD9E-19F61C40A539}"/>
              </a:ext>
            </a:extLst>
          </p:cNvPr>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a:extLst>
              <a:ext uri="{FF2B5EF4-FFF2-40B4-BE49-F238E27FC236}">
                <a16:creationId xmlns:a16="http://schemas.microsoft.com/office/drawing/2014/main" xmlns="" id="{6B715A56-28F7-450B-8839-94D59771A2B0}"/>
              </a:ext>
            </a:extLst>
          </p:cNvPr>
          <p:cNvSpPr>
            <a:spLocks noGrp="1"/>
          </p:cNvSpPr>
          <p:nvPr>
            <p:ph type="dt" sz="half" idx="10"/>
          </p:nvPr>
        </p:nvSpPr>
        <p:spPr/>
        <p:txBody>
          <a:bodyPr/>
          <a:lstStyle/>
          <a:p>
            <a:fld id="{705481AB-A16F-FB45-8690-C4A9369CFBA3}" type="datetimeFigureOut">
              <a:rPr lang="en-US" smtClean="0"/>
              <a:t>11/6/19</a:t>
            </a:fld>
            <a:endParaRPr lang="en-US"/>
          </a:p>
        </p:txBody>
      </p:sp>
      <p:sp>
        <p:nvSpPr>
          <p:cNvPr id="5" name="Footer Placeholder 4">
            <a:extLst>
              <a:ext uri="{FF2B5EF4-FFF2-40B4-BE49-F238E27FC236}">
                <a16:creationId xmlns:a16="http://schemas.microsoft.com/office/drawing/2014/main" xmlns="" id="{D0C88D08-744C-4BAE-9552-228B79091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4EBD11-6A38-4439-86CB-6AFF9833D0E7}"/>
              </a:ext>
            </a:extLst>
          </p:cNvPr>
          <p:cNvSpPr>
            <a:spLocks noGrp="1"/>
          </p:cNvSpPr>
          <p:nvPr>
            <p:ph type="sldNum" sz="quarter" idx="12"/>
          </p:nvPr>
        </p:nvSpPr>
        <p:spPr/>
        <p:txBody>
          <a:bodyPr/>
          <a:lstStyle/>
          <a:p>
            <a:fld id="{6437EC97-A810-A247-8D1B-923460C566CC}" type="slidenum">
              <a:rPr lang="en-US" smtClean="0"/>
              <a:t>‹#›</a:t>
            </a:fld>
            <a:endParaRPr lang="en-US"/>
          </a:p>
        </p:txBody>
      </p:sp>
    </p:spTree>
    <p:extLst>
      <p:ext uri="{BB962C8B-B14F-4D97-AF65-F5344CB8AC3E}">
        <p14:creationId xmlns:p14="http://schemas.microsoft.com/office/powerpoint/2010/main" val="1033308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E68553A-6683-2743-8585-98DABB6D1FA0}" type="slidenum">
              <a:rPr lang="en-US"/>
              <a:pPr/>
              <a:t>‹#›</a:t>
            </a:fld>
            <a:endParaRPr lang="en-US"/>
          </a:p>
        </p:txBody>
      </p:sp>
    </p:spTree>
    <p:extLst>
      <p:ext uri="{BB962C8B-B14F-4D97-AF65-F5344CB8AC3E}">
        <p14:creationId xmlns:p14="http://schemas.microsoft.com/office/powerpoint/2010/main" val="41534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25" y="138113"/>
            <a:ext cx="784066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075" y="1446213"/>
            <a:ext cx="3878263" cy="495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65738" y="1446213"/>
            <a:ext cx="3878262" cy="2401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65738" y="4000500"/>
            <a:ext cx="3878262"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35E6EC08-A3A1-AF40-923D-262D1F04F6C7}" type="slidenum">
              <a:rPr lang="en-US" smtClean="0"/>
              <a:pPr/>
              <a:t>‹#›</a:t>
            </a:fld>
            <a:endParaRPr lang="en-US"/>
          </a:p>
        </p:txBody>
      </p:sp>
    </p:spTree>
    <p:extLst>
      <p:ext uri="{BB962C8B-B14F-4D97-AF65-F5344CB8AC3E}">
        <p14:creationId xmlns:p14="http://schemas.microsoft.com/office/powerpoint/2010/main" val="344052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075" y="1446213"/>
            <a:ext cx="3878263" cy="495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5738" y="1446213"/>
            <a:ext cx="3878262" cy="495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340021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136977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139513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2003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28588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705481AB-A16F-FB45-8690-C4A9369CFBA3}" type="datetimeFigureOut">
              <a:rPr lang="en-US" smtClean="0"/>
              <a:t>11/6/19</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8927788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3" Type="http://schemas.openxmlformats.org/officeDocument/2006/relationships/image" Target="../media/image1.jpg"/><Relationship Id="rId14" Type="http://schemas.openxmlformats.org/officeDocument/2006/relationships/image" Target="../media/image4.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image" Target="../media/image1.jp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stretch>
            <a:fillRect/>
          </a:stretch>
        </a:blipFill>
        <a:effectLst/>
      </p:bgPr>
    </p:bg>
    <p:spTree>
      <p:nvGrpSpPr>
        <p:cNvPr id="1" name=""/>
        <p:cNvGrpSpPr/>
        <p:nvPr/>
      </p:nvGrpSpPr>
      <p:grpSpPr>
        <a:xfrm>
          <a:off x="0" y="0"/>
          <a:ext cx="0" cy="0"/>
          <a:chOff x="0" y="0"/>
          <a:chExt cx="0" cy="0"/>
        </a:xfrm>
      </p:grpSpPr>
      <p:pic>
        <p:nvPicPr>
          <p:cNvPr id="1026" name="Picture 2" descr="PPP_SFINA_TXT_Money_Pil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1113"/>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36525" y="138113"/>
            <a:ext cx="7840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1235075" y="1446213"/>
            <a:ext cx="7908925"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01" name="Rectangle 5"/>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a:defRPr sz="900" i="0">
                <a:effectLst/>
                <a:latin typeface="Arial" pitchFamily="-102" charset="0"/>
                <a:ea typeface="+mn-ea"/>
                <a:cs typeface="+mn-cs"/>
              </a:defRPr>
            </a:lvl1pPr>
          </a:lstStyle>
          <a:p>
            <a:fld id="{705481AB-A16F-FB45-8690-C4A9369CFBA3}" type="datetimeFigureOut">
              <a:rPr lang="en-US" smtClean="0"/>
              <a:t>11/6/19</a:t>
            </a:fld>
            <a:endParaRPr lang="en-US"/>
          </a:p>
        </p:txBody>
      </p:sp>
      <p:sp>
        <p:nvSpPr>
          <p:cNvPr id="4102" name="Rectangle 6"/>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900" i="0">
                <a:effectLst/>
                <a:latin typeface="Arial" pitchFamily="-102" charset="0"/>
                <a:ea typeface="+mn-ea"/>
                <a:cs typeface="+mn-cs"/>
              </a:defRPr>
            </a:lvl1pPr>
          </a:lstStyle>
          <a:p>
            <a:endParaRPr lang="en-US"/>
          </a:p>
        </p:txBody>
      </p:sp>
      <p:sp>
        <p:nvSpPr>
          <p:cNvPr id="4103" name="Rectangle 7"/>
          <p:cNvSpPr>
            <a:spLocks noGrp="1" noChangeArrowheads="1"/>
          </p:cNvSpPr>
          <p:nvPr>
            <p:ph type="sldNum" sz="quarter" idx="4"/>
          </p:nvPr>
        </p:nvSpPr>
        <p:spPr bwMode="auto">
          <a:xfrm>
            <a:off x="71247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i="0"/>
            </a:lvl1pPr>
          </a:lstStyle>
          <a:p>
            <a:fld id="{6437EC97-A810-A247-8D1B-923460C566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fontAlgn="base" hangingPunct="1">
        <a:spcBef>
          <a:spcPct val="0"/>
        </a:spcBef>
        <a:spcAft>
          <a:spcPct val="0"/>
        </a:spcAft>
        <a:defRPr sz="3400">
          <a:solidFill>
            <a:srgbClr val="008080"/>
          </a:solidFill>
          <a:latin typeface="+mj-lt"/>
          <a:ea typeface="ＭＳ Ｐゴシック" charset="0"/>
          <a:cs typeface="ＭＳ Ｐゴシック" charset="0"/>
        </a:defRPr>
      </a:lvl1pPr>
      <a:lvl2pPr algn="l" rtl="0" eaLnBrk="1" fontAlgn="base" hangingPunct="1">
        <a:spcBef>
          <a:spcPct val="0"/>
        </a:spcBef>
        <a:spcAft>
          <a:spcPct val="0"/>
        </a:spcAft>
        <a:defRPr sz="3400">
          <a:solidFill>
            <a:srgbClr val="008080"/>
          </a:solidFill>
          <a:latin typeface="Arial" pitchFamily="-102" charset="0"/>
          <a:ea typeface="ＭＳ Ｐゴシック" charset="0"/>
          <a:cs typeface="ＭＳ Ｐゴシック" charset="0"/>
        </a:defRPr>
      </a:lvl2pPr>
      <a:lvl3pPr algn="l" rtl="0" eaLnBrk="1" fontAlgn="base" hangingPunct="1">
        <a:spcBef>
          <a:spcPct val="0"/>
        </a:spcBef>
        <a:spcAft>
          <a:spcPct val="0"/>
        </a:spcAft>
        <a:defRPr sz="3400">
          <a:solidFill>
            <a:srgbClr val="008080"/>
          </a:solidFill>
          <a:latin typeface="Arial" pitchFamily="-102" charset="0"/>
          <a:ea typeface="ＭＳ Ｐゴシック" charset="0"/>
          <a:cs typeface="ＭＳ Ｐゴシック" charset="0"/>
        </a:defRPr>
      </a:lvl3pPr>
      <a:lvl4pPr algn="l" rtl="0" eaLnBrk="1" fontAlgn="base" hangingPunct="1">
        <a:spcBef>
          <a:spcPct val="0"/>
        </a:spcBef>
        <a:spcAft>
          <a:spcPct val="0"/>
        </a:spcAft>
        <a:defRPr sz="3400">
          <a:solidFill>
            <a:srgbClr val="008080"/>
          </a:solidFill>
          <a:latin typeface="Arial" pitchFamily="-102" charset="0"/>
          <a:ea typeface="ＭＳ Ｐゴシック" charset="0"/>
          <a:cs typeface="ＭＳ Ｐゴシック" charset="0"/>
        </a:defRPr>
      </a:lvl4pPr>
      <a:lvl5pPr algn="l" rtl="0" eaLnBrk="1" fontAlgn="base" hangingPunct="1">
        <a:spcBef>
          <a:spcPct val="0"/>
        </a:spcBef>
        <a:spcAft>
          <a:spcPct val="0"/>
        </a:spcAft>
        <a:defRPr sz="3400">
          <a:solidFill>
            <a:srgbClr val="008080"/>
          </a:solidFill>
          <a:latin typeface="Arial" pitchFamily="-102" charset="0"/>
          <a:ea typeface="ＭＳ Ｐゴシック" charset="0"/>
          <a:cs typeface="ＭＳ Ｐゴシック" charset="0"/>
        </a:defRPr>
      </a:lvl5pPr>
      <a:lvl6pPr marL="457200" algn="l" rtl="0" eaLnBrk="1" fontAlgn="base" hangingPunct="1">
        <a:spcBef>
          <a:spcPct val="0"/>
        </a:spcBef>
        <a:spcAft>
          <a:spcPct val="0"/>
        </a:spcAft>
        <a:defRPr sz="3400">
          <a:solidFill>
            <a:srgbClr val="008080"/>
          </a:solidFill>
          <a:latin typeface="Arial" pitchFamily="-102" charset="0"/>
        </a:defRPr>
      </a:lvl6pPr>
      <a:lvl7pPr marL="914400" algn="l" rtl="0" eaLnBrk="1" fontAlgn="base" hangingPunct="1">
        <a:spcBef>
          <a:spcPct val="0"/>
        </a:spcBef>
        <a:spcAft>
          <a:spcPct val="0"/>
        </a:spcAft>
        <a:defRPr sz="3400">
          <a:solidFill>
            <a:srgbClr val="008080"/>
          </a:solidFill>
          <a:latin typeface="Arial" pitchFamily="-102" charset="0"/>
        </a:defRPr>
      </a:lvl7pPr>
      <a:lvl8pPr marL="1371600" algn="l" rtl="0" eaLnBrk="1" fontAlgn="base" hangingPunct="1">
        <a:spcBef>
          <a:spcPct val="0"/>
        </a:spcBef>
        <a:spcAft>
          <a:spcPct val="0"/>
        </a:spcAft>
        <a:defRPr sz="3400">
          <a:solidFill>
            <a:srgbClr val="008080"/>
          </a:solidFill>
          <a:latin typeface="Arial" pitchFamily="-102" charset="0"/>
        </a:defRPr>
      </a:lvl8pPr>
      <a:lvl9pPr marL="1828800" algn="l" rtl="0" eaLnBrk="1" fontAlgn="base" hangingPunct="1">
        <a:spcBef>
          <a:spcPct val="0"/>
        </a:spcBef>
        <a:spcAft>
          <a:spcPct val="0"/>
        </a:spcAft>
        <a:defRPr sz="3400">
          <a:solidFill>
            <a:srgbClr val="008080"/>
          </a:solidFill>
          <a:latin typeface="Arial" pitchFamily="-102" charset="0"/>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200">
          <a:solidFill>
            <a:schemeClr val="tx1"/>
          </a:solidFill>
          <a:latin typeface="+mn-lt"/>
          <a:ea typeface="ＭＳ Ｐゴシック" pitchFamily="-102" charset="-128"/>
        </a:defRPr>
      </a:lvl2pPr>
      <a:lvl3pPr marL="1143000" indent="-228600" algn="l" rtl="0" eaLnBrk="1" fontAlgn="base" hangingPunct="1">
        <a:spcBef>
          <a:spcPct val="20000"/>
        </a:spcBef>
        <a:spcAft>
          <a:spcPct val="0"/>
        </a:spcAft>
        <a:buChar char="•"/>
        <a:defRPr sz="2200">
          <a:solidFill>
            <a:schemeClr val="tx1"/>
          </a:solidFill>
          <a:latin typeface="+mn-lt"/>
          <a:ea typeface="ＭＳ Ｐゴシック" pitchFamily="-102" charset="-128"/>
        </a:defRPr>
      </a:lvl3pPr>
      <a:lvl4pPr marL="1600200" indent="-228600" algn="l" rtl="0" eaLnBrk="1" fontAlgn="base" hangingPunct="1">
        <a:spcBef>
          <a:spcPct val="20000"/>
        </a:spcBef>
        <a:spcAft>
          <a:spcPct val="0"/>
        </a:spcAft>
        <a:buChar char="–"/>
        <a:defRPr sz="1900">
          <a:solidFill>
            <a:schemeClr val="tx1"/>
          </a:solidFill>
          <a:latin typeface="+mn-lt"/>
          <a:ea typeface="ＭＳ Ｐゴシック" pitchFamily="-102"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pitchFamily="-102"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pitchFamily="-102"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pitchFamily="-102"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pitchFamily="-102"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pitchFamily="-10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28674" name="Picture 2" descr="PPP_SBUSI_TXT_Great_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bwMode="auto">
          <a:xfrm>
            <a:off x="39688" y="50800"/>
            <a:ext cx="692308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a:p>
        </p:txBody>
      </p:sp>
      <p:sp>
        <p:nvSpPr>
          <p:cNvPr id="28676" name="Rectangle 4"/>
          <p:cNvSpPr>
            <a:spLocks noGrp="1" noChangeArrowheads="1"/>
          </p:cNvSpPr>
          <p:nvPr>
            <p:ph type="body" idx="1"/>
          </p:nvPr>
        </p:nvSpPr>
        <p:spPr bwMode="auto">
          <a:xfrm>
            <a:off x="342900" y="1720850"/>
            <a:ext cx="851217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04165" name="Rectangle 5"/>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l">
              <a:defRPr sz="900" i="0">
                <a:solidFill>
                  <a:srgbClr val="FFFFFF"/>
                </a:solidFill>
                <a:effectLst/>
                <a:latin typeface="Arial" pitchFamily="-102" charset="0"/>
                <a:ea typeface="+mn-ea"/>
                <a:cs typeface="+mn-cs"/>
              </a:defRPr>
            </a:lvl1pPr>
          </a:lstStyle>
          <a:p>
            <a:pPr>
              <a:defRPr/>
            </a:pPr>
            <a:endParaRPr lang="en-US"/>
          </a:p>
        </p:txBody>
      </p:sp>
      <p:sp>
        <p:nvSpPr>
          <p:cNvPr id="604166" name="Rectangle 6"/>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900" i="0">
                <a:solidFill>
                  <a:srgbClr val="FFFFFF"/>
                </a:solidFill>
                <a:effectLst/>
                <a:latin typeface="Arial" pitchFamily="-102" charset="0"/>
                <a:ea typeface="+mn-ea"/>
                <a:cs typeface="+mn-cs"/>
              </a:defRPr>
            </a:lvl1pPr>
          </a:lstStyle>
          <a:p>
            <a:pPr>
              <a:defRPr/>
            </a:pPr>
            <a:endParaRPr lang="en-US"/>
          </a:p>
        </p:txBody>
      </p:sp>
      <p:sp>
        <p:nvSpPr>
          <p:cNvPr id="604167" name="Rectangle 7"/>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i="0">
                <a:solidFill>
                  <a:srgbClr val="FFFFFF"/>
                </a:solidFill>
              </a:defRPr>
            </a:lvl1pPr>
          </a:lstStyle>
          <a:p>
            <a:fld id="{EB0B1305-D650-4040-B302-3408E864AA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fontAlgn="base" hangingPunct="1">
        <a:spcBef>
          <a:spcPct val="0"/>
        </a:spcBef>
        <a:spcAft>
          <a:spcPct val="0"/>
        </a:spcAft>
        <a:defRPr sz="3400">
          <a:solidFill>
            <a:srgbClr val="FFFFFF"/>
          </a:solidFill>
          <a:latin typeface="+mj-lt"/>
          <a:ea typeface="ＭＳ Ｐゴシック" charset="0"/>
          <a:cs typeface="ＭＳ Ｐゴシック" charset="0"/>
        </a:defRPr>
      </a:lvl1pPr>
      <a:lvl2pPr algn="l" rtl="0" eaLnBrk="1" fontAlgn="base" hangingPunct="1">
        <a:spcBef>
          <a:spcPct val="0"/>
        </a:spcBef>
        <a:spcAft>
          <a:spcPct val="0"/>
        </a:spcAft>
        <a:defRPr sz="3400">
          <a:solidFill>
            <a:srgbClr val="FFFFFF"/>
          </a:solidFill>
          <a:latin typeface="Arial" pitchFamily="-102" charset="0"/>
          <a:ea typeface="ＭＳ Ｐゴシック" charset="0"/>
          <a:cs typeface="ＭＳ Ｐゴシック" charset="0"/>
        </a:defRPr>
      </a:lvl2pPr>
      <a:lvl3pPr algn="l" rtl="0" eaLnBrk="1" fontAlgn="base" hangingPunct="1">
        <a:spcBef>
          <a:spcPct val="0"/>
        </a:spcBef>
        <a:spcAft>
          <a:spcPct val="0"/>
        </a:spcAft>
        <a:defRPr sz="3400">
          <a:solidFill>
            <a:srgbClr val="FFFFFF"/>
          </a:solidFill>
          <a:latin typeface="Arial" pitchFamily="-102" charset="0"/>
          <a:ea typeface="ＭＳ Ｐゴシック" charset="0"/>
          <a:cs typeface="ＭＳ Ｐゴシック" charset="0"/>
        </a:defRPr>
      </a:lvl3pPr>
      <a:lvl4pPr algn="l" rtl="0" eaLnBrk="1" fontAlgn="base" hangingPunct="1">
        <a:spcBef>
          <a:spcPct val="0"/>
        </a:spcBef>
        <a:spcAft>
          <a:spcPct val="0"/>
        </a:spcAft>
        <a:defRPr sz="3400">
          <a:solidFill>
            <a:srgbClr val="FFFFFF"/>
          </a:solidFill>
          <a:latin typeface="Arial" pitchFamily="-102" charset="0"/>
          <a:ea typeface="ＭＳ Ｐゴシック" charset="0"/>
          <a:cs typeface="ＭＳ Ｐゴシック" charset="0"/>
        </a:defRPr>
      </a:lvl4pPr>
      <a:lvl5pPr algn="l" rtl="0" eaLnBrk="1" fontAlgn="base" hangingPunct="1">
        <a:spcBef>
          <a:spcPct val="0"/>
        </a:spcBef>
        <a:spcAft>
          <a:spcPct val="0"/>
        </a:spcAft>
        <a:defRPr sz="3400">
          <a:solidFill>
            <a:srgbClr val="FFFFFF"/>
          </a:solidFill>
          <a:latin typeface="Arial" pitchFamily="-102" charset="0"/>
          <a:ea typeface="ＭＳ Ｐゴシック" charset="0"/>
          <a:cs typeface="ＭＳ Ｐゴシック" charset="0"/>
        </a:defRPr>
      </a:lvl5pPr>
      <a:lvl6pPr marL="457200" algn="l" rtl="0" eaLnBrk="1" fontAlgn="base" hangingPunct="1">
        <a:spcBef>
          <a:spcPct val="0"/>
        </a:spcBef>
        <a:spcAft>
          <a:spcPct val="0"/>
        </a:spcAft>
        <a:defRPr sz="3400">
          <a:solidFill>
            <a:srgbClr val="FFFFFF"/>
          </a:solidFill>
          <a:latin typeface="Arial" pitchFamily="-102" charset="0"/>
        </a:defRPr>
      </a:lvl6pPr>
      <a:lvl7pPr marL="914400" algn="l" rtl="0" eaLnBrk="1" fontAlgn="base" hangingPunct="1">
        <a:spcBef>
          <a:spcPct val="0"/>
        </a:spcBef>
        <a:spcAft>
          <a:spcPct val="0"/>
        </a:spcAft>
        <a:defRPr sz="3400">
          <a:solidFill>
            <a:srgbClr val="FFFFFF"/>
          </a:solidFill>
          <a:latin typeface="Arial" pitchFamily="-102" charset="0"/>
        </a:defRPr>
      </a:lvl7pPr>
      <a:lvl8pPr marL="1371600" algn="l" rtl="0" eaLnBrk="1" fontAlgn="base" hangingPunct="1">
        <a:spcBef>
          <a:spcPct val="0"/>
        </a:spcBef>
        <a:spcAft>
          <a:spcPct val="0"/>
        </a:spcAft>
        <a:defRPr sz="3400">
          <a:solidFill>
            <a:srgbClr val="FFFFFF"/>
          </a:solidFill>
          <a:latin typeface="Arial" pitchFamily="-102" charset="0"/>
        </a:defRPr>
      </a:lvl8pPr>
      <a:lvl9pPr marL="1828800" algn="l" rtl="0" eaLnBrk="1" fontAlgn="base" hangingPunct="1">
        <a:spcBef>
          <a:spcPct val="0"/>
        </a:spcBef>
        <a:spcAft>
          <a:spcPct val="0"/>
        </a:spcAft>
        <a:defRPr sz="3400">
          <a:solidFill>
            <a:srgbClr val="FFFFFF"/>
          </a:solidFill>
          <a:latin typeface="Arial" pitchFamily="-102" charset="0"/>
        </a:defRPr>
      </a:lvl9pPr>
    </p:titleStyle>
    <p:bodyStyle>
      <a:lvl1pPr marL="342900" indent="-342900" algn="l" rtl="0" eaLnBrk="1" fontAlgn="base" hangingPunct="1">
        <a:spcBef>
          <a:spcPct val="20000"/>
        </a:spcBef>
        <a:spcAft>
          <a:spcPct val="0"/>
        </a:spcAft>
        <a:buChar char="•"/>
        <a:defRPr sz="2500">
          <a:solidFill>
            <a:srgbClr val="FFFFFF"/>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200">
          <a:solidFill>
            <a:srgbClr val="FFFFFF"/>
          </a:solidFill>
          <a:latin typeface="+mn-lt"/>
          <a:ea typeface="ＭＳ Ｐゴシック" pitchFamily="-102" charset="-128"/>
        </a:defRPr>
      </a:lvl2pPr>
      <a:lvl3pPr marL="1143000" indent="-228600" algn="l" rtl="0" eaLnBrk="1" fontAlgn="base" hangingPunct="1">
        <a:spcBef>
          <a:spcPct val="20000"/>
        </a:spcBef>
        <a:spcAft>
          <a:spcPct val="0"/>
        </a:spcAft>
        <a:buChar char="•"/>
        <a:defRPr sz="2200">
          <a:solidFill>
            <a:srgbClr val="FFFFFF"/>
          </a:solidFill>
          <a:latin typeface="+mn-lt"/>
          <a:ea typeface="ＭＳ Ｐゴシック" pitchFamily="-102" charset="-128"/>
        </a:defRPr>
      </a:lvl3pPr>
      <a:lvl4pPr marL="1600200" indent="-228600" algn="l" rtl="0" eaLnBrk="1" fontAlgn="base" hangingPunct="1">
        <a:spcBef>
          <a:spcPct val="20000"/>
        </a:spcBef>
        <a:spcAft>
          <a:spcPct val="0"/>
        </a:spcAft>
        <a:buChar char="–"/>
        <a:defRPr sz="1900">
          <a:solidFill>
            <a:srgbClr val="FFFFFF"/>
          </a:solidFill>
          <a:latin typeface="+mn-lt"/>
          <a:ea typeface="ＭＳ Ｐゴシック" pitchFamily="-102" charset="-128"/>
        </a:defRPr>
      </a:lvl4pPr>
      <a:lvl5pPr marL="2057400" indent="-228600" algn="l" rtl="0" eaLnBrk="1" fontAlgn="base" hangingPunct="1">
        <a:spcBef>
          <a:spcPct val="20000"/>
        </a:spcBef>
        <a:spcAft>
          <a:spcPct val="0"/>
        </a:spcAft>
        <a:buChar char="»"/>
        <a:defRPr sz="1600">
          <a:solidFill>
            <a:srgbClr val="FFFFFF"/>
          </a:solidFill>
          <a:latin typeface="+mn-lt"/>
          <a:ea typeface="ＭＳ Ｐゴシック" pitchFamily="-102" charset="-128"/>
        </a:defRPr>
      </a:lvl5pPr>
      <a:lvl6pPr marL="2514600" indent="-228600" algn="l" rtl="0" eaLnBrk="1" fontAlgn="base" hangingPunct="1">
        <a:spcBef>
          <a:spcPct val="20000"/>
        </a:spcBef>
        <a:spcAft>
          <a:spcPct val="0"/>
        </a:spcAft>
        <a:buChar char="»"/>
        <a:defRPr sz="1600">
          <a:solidFill>
            <a:srgbClr val="FFFFFF"/>
          </a:solidFill>
          <a:latin typeface="+mn-lt"/>
          <a:ea typeface="ＭＳ Ｐゴシック" pitchFamily="-102" charset="-128"/>
        </a:defRPr>
      </a:lvl6pPr>
      <a:lvl7pPr marL="2971800" indent="-228600" algn="l" rtl="0" eaLnBrk="1" fontAlgn="base" hangingPunct="1">
        <a:spcBef>
          <a:spcPct val="20000"/>
        </a:spcBef>
        <a:spcAft>
          <a:spcPct val="0"/>
        </a:spcAft>
        <a:buChar char="»"/>
        <a:defRPr sz="1600">
          <a:solidFill>
            <a:srgbClr val="FFFFFF"/>
          </a:solidFill>
          <a:latin typeface="+mn-lt"/>
          <a:ea typeface="ＭＳ Ｐゴシック" pitchFamily="-102" charset="-128"/>
        </a:defRPr>
      </a:lvl7pPr>
      <a:lvl8pPr marL="3429000" indent="-228600" algn="l" rtl="0" eaLnBrk="1" fontAlgn="base" hangingPunct="1">
        <a:spcBef>
          <a:spcPct val="20000"/>
        </a:spcBef>
        <a:spcAft>
          <a:spcPct val="0"/>
        </a:spcAft>
        <a:buChar char="»"/>
        <a:defRPr sz="1600">
          <a:solidFill>
            <a:srgbClr val="FFFFFF"/>
          </a:solidFill>
          <a:latin typeface="+mn-lt"/>
          <a:ea typeface="ＭＳ Ｐゴシック" pitchFamily="-102" charset="-128"/>
        </a:defRPr>
      </a:lvl8pPr>
      <a:lvl9pPr marL="3886200" indent="-228600" algn="l" rtl="0" eaLnBrk="1" fontAlgn="base" hangingPunct="1">
        <a:spcBef>
          <a:spcPct val="20000"/>
        </a:spcBef>
        <a:spcAft>
          <a:spcPct val="0"/>
        </a:spcAft>
        <a:buChar char="»"/>
        <a:defRPr sz="1600">
          <a:solidFill>
            <a:srgbClr val="FFFFFF"/>
          </a:solidFill>
          <a:latin typeface="+mn-lt"/>
          <a:ea typeface="ＭＳ Ｐゴシック" pitchFamily="-10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8B195B-9634-446D-AC9D-C6FC3B70006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a:extLst>
              <a:ext uri="{FF2B5EF4-FFF2-40B4-BE49-F238E27FC236}">
                <a16:creationId xmlns:a16="http://schemas.microsoft.com/office/drawing/2014/main" xmlns="" id="{0B9B5989-2D01-4B3B-81FD-EB2E4B49DA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a:extLst>
              <a:ext uri="{FF2B5EF4-FFF2-40B4-BE49-F238E27FC236}">
                <a16:creationId xmlns:a16="http://schemas.microsoft.com/office/drawing/2014/main" xmlns="" id="{901777DD-2B09-4F61-9B06-79B4349CCC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81AB-A16F-FB45-8690-C4A9369CFBA3}" type="datetimeFigureOut">
              <a:rPr lang="en-US" smtClean="0"/>
              <a:t>11/6/19</a:t>
            </a:fld>
            <a:endParaRPr lang="en-US"/>
          </a:p>
        </p:txBody>
      </p:sp>
      <p:sp>
        <p:nvSpPr>
          <p:cNvPr id="5" name="Footer Placeholder 4">
            <a:extLst>
              <a:ext uri="{FF2B5EF4-FFF2-40B4-BE49-F238E27FC236}">
                <a16:creationId xmlns:a16="http://schemas.microsoft.com/office/drawing/2014/main" xmlns="" id="{4186A786-689A-457C-9AC0-B7628459E8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A56442B-6742-4028-A6BD-783720AB5E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7EC97-A810-A247-8D1B-923460C566CC}" type="slidenum">
              <a:rPr lang="en-US" smtClean="0"/>
              <a:t>‹#›</a:t>
            </a:fld>
            <a:endParaRPr lang="en-US"/>
          </a:p>
        </p:txBody>
      </p:sp>
    </p:spTree>
    <p:extLst>
      <p:ext uri="{BB962C8B-B14F-4D97-AF65-F5344CB8AC3E}">
        <p14:creationId xmlns:p14="http://schemas.microsoft.com/office/powerpoint/2010/main" val="27182598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g"/><Relationship Id="rId5" Type="http://schemas.openxmlformats.org/officeDocument/2006/relationships/image" Target="../media/image7.png"/><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xcel_97_-_2004_Worksheet1.xls"/><Relationship Id="rId5" Type="http://schemas.openxmlformats.org/officeDocument/2006/relationships/image" Target="../media/image24.emf"/><Relationship Id="rId6" Type="http://schemas.openxmlformats.org/officeDocument/2006/relationships/image" Target="../media/image25.jpeg"/><Relationship Id="rId1" Type="http://schemas.openxmlformats.org/officeDocument/2006/relationships/vmlDrawing" Target="../drawings/vmlDrawing1.vml"/><Relationship Id="rId2"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xcel_97_-_2004_Worksheet2.xls"/><Relationship Id="rId5"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97_-_2004_Worksheet3.xls"/><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jpeg"/><Relationship Id="rId1" Type="http://schemas.openxmlformats.org/officeDocument/2006/relationships/vmlDrawing" Target="../drawings/vmlDrawing3.vml"/><Relationship Id="rId2"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xcel_97_-_2004_Worksheet4.xls"/><Relationship Id="rId5" Type="http://schemas.openxmlformats.org/officeDocument/2006/relationships/image" Target="../media/image30.png"/><Relationship Id="rId6" Type="http://schemas.openxmlformats.org/officeDocument/2006/relationships/image" Target="../media/image25.jpeg"/><Relationship Id="rId1" Type="http://schemas.openxmlformats.org/officeDocument/2006/relationships/vmlDrawing" Target="../drawings/vmlDrawing4.vml"/><Relationship Id="rId2"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xcel_97_-_2004_Worksheet5.xls"/><Relationship Id="rId5" Type="http://schemas.openxmlformats.org/officeDocument/2006/relationships/image" Target="../media/image31.png"/><Relationship Id="rId1" Type="http://schemas.openxmlformats.org/officeDocument/2006/relationships/vmlDrawing" Target="../drawings/vmlDrawing5.vml"/><Relationship Id="rId2"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6.xls"/><Relationship Id="rId5" Type="http://schemas.openxmlformats.org/officeDocument/2006/relationships/image" Target="../media/image32.png"/><Relationship Id="rId1" Type="http://schemas.openxmlformats.org/officeDocument/2006/relationships/vmlDrawing" Target="../drawings/vmlDrawing6.vml"/><Relationship Id="rId2"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xcel_97_-_2004_Worksheet7.xls"/><Relationship Id="rId5" Type="http://schemas.openxmlformats.org/officeDocument/2006/relationships/image" Target="../media/image33.png"/><Relationship Id="rId1" Type="http://schemas.openxmlformats.org/officeDocument/2006/relationships/vmlDrawing" Target="../drawings/vmlDrawing7.vml"/><Relationship Id="rId2"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28.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png"/><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3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iStock_000005210597LargeCFOsimple fam_Tint.jpg"/>
          <p:cNvPicPr>
            <a:picLocks noChangeAspect="1"/>
          </p:cNvPicPr>
          <p:nvPr/>
        </p:nvPicPr>
        <p:blipFill>
          <a:blip r:embed="rId3" cstate="print">
            <a:lum bright="74000" contrast="-78000"/>
          </a:blip>
          <a:srcRect/>
          <a:stretch>
            <a:fillRect/>
          </a:stretch>
        </p:blipFill>
        <p:spPr bwMode="auto">
          <a:xfrm>
            <a:off x="0" y="0"/>
            <a:ext cx="9144000" cy="6934200"/>
          </a:xfrm>
          <a:prstGeom prst="rect">
            <a:avLst/>
          </a:prstGeom>
          <a:blipFill rotWithShape="1">
            <a:blip r:embed="rId4"/>
            <a:stretch>
              <a:fillRect/>
            </a:stretch>
          </a:blipFill>
          <a:ln w="9525">
            <a:noFill/>
            <a:miter lim="800000"/>
            <a:headEnd/>
            <a:tailEnd/>
          </a:ln>
        </p:spPr>
      </p:pic>
      <p:sp>
        <p:nvSpPr>
          <p:cNvPr id="7" name="TextBox 6"/>
          <p:cNvSpPr txBox="1"/>
          <p:nvPr/>
        </p:nvSpPr>
        <p:spPr>
          <a:xfrm>
            <a:off x="1409700" y="3684494"/>
            <a:ext cx="7340600" cy="1323439"/>
          </a:xfrm>
          <a:prstGeom prst="rect">
            <a:avLst/>
          </a:prstGeom>
          <a:noFill/>
        </p:spPr>
        <p:txBody>
          <a:bodyPr wrap="square" rtlCol="0">
            <a:spAutoFit/>
          </a:bodyPr>
          <a:lstStyle/>
          <a:p>
            <a:pPr algn="ctr">
              <a:spcBef>
                <a:spcPts val="0"/>
              </a:spcBef>
              <a:spcAft>
                <a:spcPts val="0"/>
              </a:spcAft>
            </a:pPr>
            <a:r>
              <a:rPr lang="en-US" sz="4000" b="1" dirty="0" smtClean="0">
                <a:latin typeface="Arial" panose="020B0604020202020204" pitchFamily="34" charset="0"/>
                <a:cs typeface="Arial" panose="020B0604020202020204" pitchFamily="34" charset="0"/>
              </a:rPr>
              <a:t>Money Max Account Presentation</a:t>
            </a:r>
            <a:endParaRPr lang="en-US" sz="40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4CA33C9A-4B87-4B5A-9506-98E4A8C174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00" y="177800"/>
            <a:ext cx="8483600" cy="4369669"/>
          </a:xfrm>
          <a:prstGeom prst="rect">
            <a:avLst/>
          </a:prstGeom>
        </p:spPr>
      </p:pic>
    </p:spTree>
    <p:extLst>
      <p:ext uri="{BB962C8B-B14F-4D97-AF65-F5344CB8AC3E}">
        <p14:creationId xmlns:p14="http://schemas.microsoft.com/office/powerpoint/2010/main" val="18853279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a:xfrm>
            <a:off x="71604" y="2027153"/>
            <a:ext cx="8864568" cy="5029200"/>
          </a:xfrm>
        </p:spPr>
        <p:txBody>
          <a:bodyPr>
            <a:normAutofit/>
          </a:bodyPr>
          <a:lstStyle/>
          <a:p>
            <a:pPr marL="609600" indent="-609600" eaLnBrk="1" hangingPunct="1"/>
            <a:endParaRPr lang="en-US" sz="900" dirty="0">
              <a:latin typeface="Arial" charset="0"/>
              <a:ea typeface="ＭＳ Ｐゴシック" charset="0"/>
              <a:cs typeface="ＭＳ Ｐゴシック" charset="0"/>
            </a:endParaRPr>
          </a:p>
          <a:p>
            <a:pPr marL="0" indent="0">
              <a:buNone/>
            </a:pPr>
            <a:r>
              <a:rPr lang="en-US" sz="3000" dirty="0" smtClean="0">
                <a:latin typeface="Arial Unicode MS" charset="0"/>
                <a:ea typeface="ＭＳ Ｐゴシック" charset="0"/>
                <a:cs typeface="Arial Unicode MS" charset="0"/>
              </a:rPr>
              <a:t/>
            </a:r>
            <a:br>
              <a:rPr lang="en-US" sz="3000" dirty="0" smtClean="0">
                <a:latin typeface="Arial Unicode MS" charset="0"/>
                <a:ea typeface="ＭＳ Ｐゴシック" charset="0"/>
                <a:cs typeface="Arial Unicode MS" charset="0"/>
              </a:rPr>
            </a:br>
            <a:endParaRPr lang="en-US" sz="3000" dirty="0" smtClean="0">
              <a:latin typeface="Arial Unicode MS" charset="0"/>
              <a:ea typeface="ＭＳ Ｐゴシック" charset="0"/>
              <a:cs typeface="Arial Unicode MS" charset="0"/>
            </a:endParaRPr>
          </a:p>
          <a:p>
            <a:pPr marL="0" indent="0">
              <a:buNone/>
            </a:pPr>
            <a:endParaRPr lang="en-US" sz="3000" dirty="0">
              <a:latin typeface="Arial Unicode MS" charset="0"/>
              <a:cs typeface="Arial Unicode MS" charset="0"/>
            </a:endParaRPr>
          </a:p>
          <a:p>
            <a:pPr marL="0" indent="0">
              <a:buNone/>
            </a:pPr>
            <a:endParaRPr lang="en-US" sz="3000" dirty="0">
              <a:latin typeface="Arial Unicode MS" charset="0"/>
              <a:ea typeface="ＭＳ Ｐゴシック" charset="0"/>
              <a:cs typeface="Arial Unicode MS" charset="0"/>
            </a:endParaRPr>
          </a:p>
          <a:p>
            <a:pPr marL="609600" indent="-609600"/>
            <a:r>
              <a:rPr lang="en-US" sz="3000" dirty="0" smtClean="0">
                <a:latin typeface="Arial Unicode MS" charset="0"/>
                <a:ea typeface="ＭＳ Ｐゴシック" charset="0"/>
                <a:cs typeface="Arial Unicode MS" charset="0"/>
              </a:rPr>
              <a:t>Optional:</a:t>
            </a:r>
            <a:r>
              <a:rPr lang="en-US" sz="3000" dirty="0" smtClean="0">
                <a:latin typeface="Arial" charset="0"/>
                <a:ea typeface="ＭＳ Ｐゴシック" charset="0"/>
              </a:rPr>
              <a:t> Advanced </a:t>
            </a:r>
            <a:r>
              <a:rPr lang="en-US" sz="3000" dirty="0">
                <a:latin typeface="Arial" charset="0"/>
                <a:ea typeface="ＭＳ Ｐゴシック" charset="0"/>
              </a:rPr>
              <a:t>Line of Credit  </a:t>
            </a:r>
            <a:r>
              <a:rPr lang="en-US" sz="1700" dirty="0">
                <a:latin typeface="Arial" charset="0"/>
              </a:rPr>
              <a:t>	</a:t>
            </a:r>
            <a:endParaRPr lang="en-US" sz="1700" dirty="0" smtClean="0">
              <a:latin typeface="Arial" charset="0"/>
            </a:endParaRPr>
          </a:p>
          <a:p>
            <a:pPr marL="0" indent="0">
              <a:buNone/>
            </a:pPr>
            <a:r>
              <a:rPr lang="en-US" sz="1700" dirty="0">
                <a:latin typeface="Arial" charset="0"/>
                <a:cs typeface="Arial Unicode MS"/>
              </a:rPr>
              <a:t>	</a:t>
            </a:r>
            <a:r>
              <a:rPr lang="en-US" sz="1700" dirty="0" smtClean="0">
                <a:latin typeface="Arial Unicode MS"/>
                <a:cs typeface="Arial Unicode MS"/>
              </a:rPr>
              <a:t>A </a:t>
            </a:r>
            <a:r>
              <a:rPr lang="en-US" sz="1700" dirty="0">
                <a:latin typeface="Arial Unicode MS"/>
                <a:cs typeface="Arial Unicode MS"/>
              </a:rPr>
              <a:t>Home Equity Line of Credit, Personal </a:t>
            </a:r>
            <a:r>
              <a:rPr lang="en-US" sz="1700" dirty="0" smtClean="0">
                <a:latin typeface="Arial Unicode MS"/>
                <a:cs typeface="Arial Unicode MS"/>
              </a:rPr>
              <a:t>Line </a:t>
            </a:r>
            <a:r>
              <a:rPr lang="en-US" sz="1700" dirty="0">
                <a:latin typeface="Arial Unicode MS"/>
                <a:cs typeface="Arial Unicode MS"/>
              </a:rPr>
              <a:t>of </a:t>
            </a:r>
            <a:r>
              <a:rPr lang="en-US" sz="1700" dirty="0" smtClean="0">
                <a:latin typeface="Arial Unicode MS"/>
                <a:cs typeface="Arial Unicode MS"/>
              </a:rPr>
              <a:t>Credit</a:t>
            </a:r>
            <a:r>
              <a:rPr lang="en-US" sz="1700" dirty="0">
                <a:latin typeface="Arial Unicode MS"/>
                <a:cs typeface="Arial Unicode MS"/>
              </a:rPr>
              <a:t>, </a:t>
            </a:r>
            <a:r>
              <a:rPr lang="en-US" sz="1700" dirty="0" smtClean="0">
                <a:latin typeface="Arial Unicode MS"/>
                <a:cs typeface="Arial Unicode MS"/>
              </a:rPr>
              <a:t>or </a:t>
            </a:r>
          </a:p>
          <a:p>
            <a:pPr marL="0" indent="0">
              <a:buNone/>
            </a:pPr>
            <a:r>
              <a:rPr lang="en-US" sz="1700" dirty="0">
                <a:latin typeface="Arial Unicode MS"/>
                <a:cs typeface="Arial Unicode MS"/>
              </a:rPr>
              <a:t>	</a:t>
            </a:r>
            <a:r>
              <a:rPr lang="en-US" sz="1700" dirty="0" smtClean="0">
                <a:latin typeface="Arial Unicode MS"/>
                <a:cs typeface="Arial Unicode MS"/>
              </a:rPr>
              <a:t>even </a:t>
            </a:r>
            <a:r>
              <a:rPr lang="en-US" sz="1700" dirty="0">
                <a:latin typeface="Arial Unicode MS"/>
                <a:cs typeface="Arial Unicode MS"/>
              </a:rPr>
              <a:t>a </a:t>
            </a:r>
            <a:r>
              <a:rPr lang="en-US" sz="1700" dirty="0" smtClean="0">
                <a:latin typeface="Arial Unicode MS"/>
                <a:cs typeface="Arial Unicode MS"/>
              </a:rPr>
              <a:t>Business Line of Credit </a:t>
            </a:r>
            <a:r>
              <a:rPr lang="en-US" sz="1700" dirty="0">
                <a:latin typeface="Arial Unicode MS"/>
                <a:cs typeface="Arial Unicode MS"/>
              </a:rPr>
              <a:t>will work, as long as it has the </a:t>
            </a:r>
            <a:endParaRPr lang="en-US" sz="1700" dirty="0" smtClean="0">
              <a:latin typeface="Arial Unicode MS"/>
              <a:cs typeface="Arial Unicode MS"/>
            </a:endParaRPr>
          </a:p>
          <a:p>
            <a:pPr marL="0" indent="0">
              <a:buNone/>
            </a:pPr>
            <a:r>
              <a:rPr lang="en-US" sz="1700" dirty="0">
                <a:latin typeface="Arial Unicode MS"/>
                <a:cs typeface="Arial Unicode MS"/>
              </a:rPr>
              <a:t>	</a:t>
            </a:r>
            <a:r>
              <a:rPr lang="en-US" sz="1700" dirty="0" smtClean="0">
                <a:latin typeface="Arial Unicode MS"/>
                <a:cs typeface="Arial Unicode MS"/>
              </a:rPr>
              <a:t>correct characteristics </a:t>
            </a:r>
            <a:r>
              <a:rPr lang="en-US" sz="1700" dirty="0">
                <a:latin typeface="Arial Unicode MS"/>
                <a:cs typeface="Arial Unicode MS"/>
              </a:rPr>
              <a:t>required by the </a:t>
            </a:r>
            <a:r>
              <a:rPr lang="en-US" sz="1700" dirty="0" smtClean="0">
                <a:latin typeface="Arial Unicode MS"/>
                <a:cs typeface="Arial Unicode MS"/>
              </a:rPr>
              <a:t>Money Max </a:t>
            </a:r>
            <a:r>
              <a:rPr lang="en-US" sz="1700" dirty="0" smtClean="0">
                <a:latin typeface="Arial Unicode MS"/>
                <a:cs typeface="Arial Unicode MS"/>
              </a:rPr>
              <a:t>Account program</a:t>
            </a:r>
            <a:endParaRPr lang="en-US" sz="1700" b="1" i="1" dirty="0" smtClean="0">
              <a:latin typeface="Times New Roman" charset="0"/>
            </a:endParaRPr>
          </a:p>
          <a:p>
            <a:pPr marL="990600" lvl="1" indent="-533400">
              <a:buFontTx/>
              <a:buNone/>
            </a:pPr>
            <a:r>
              <a:rPr lang="en-US" b="1" i="1" dirty="0" smtClean="0">
                <a:latin typeface="Times New Roman" charset="0"/>
              </a:rPr>
              <a:t>	</a:t>
            </a:r>
            <a:r>
              <a:rPr lang="en-US" sz="1600" b="1" i="1" dirty="0" smtClean="0">
                <a:latin typeface="Times New Roman" charset="0"/>
              </a:rPr>
              <a:t>Open-End Loan</a:t>
            </a:r>
          </a:p>
          <a:p>
            <a:pPr marL="990600" lvl="1" indent="-533400">
              <a:buFontTx/>
              <a:buNone/>
            </a:pPr>
            <a:r>
              <a:rPr lang="en-US" sz="1600" i="1" dirty="0" smtClean="0">
                <a:latin typeface="Times New Roman" charset="0"/>
              </a:rPr>
              <a:t>	The Bank will apply money to this type of loan when received and adjust</a:t>
            </a:r>
          </a:p>
          <a:p>
            <a:pPr marL="990600" lvl="1" indent="-533400">
              <a:buFontTx/>
              <a:buNone/>
            </a:pPr>
            <a:r>
              <a:rPr lang="en-US" sz="1600" i="1" dirty="0">
                <a:latin typeface="Times New Roman" charset="0"/>
              </a:rPr>
              <a:t>	</a:t>
            </a:r>
            <a:r>
              <a:rPr lang="en-US" sz="1600" i="1" dirty="0" smtClean="0">
                <a:latin typeface="Times New Roman" charset="0"/>
              </a:rPr>
              <a:t>principal balance multiple times per month.</a:t>
            </a:r>
            <a:endParaRPr lang="en-US" sz="1600" b="1" i="1" u="sng" dirty="0" smtClean="0">
              <a:latin typeface="Times New Roman" charset="0"/>
            </a:endParaRPr>
          </a:p>
          <a:p>
            <a:pPr marL="609600" indent="-609600" eaLnBrk="1" hangingPunct="1">
              <a:buFontTx/>
              <a:buNone/>
            </a:pPr>
            <a:endParaRPr lang="en-US" sz="2400" dirty="0">
              <a:latin typeface="Arial" charset="0"/>
              <a:ea typeface="ＭＳ Ｐゴシック" charset="0"/>
              <a:cs typeface="ＭＳ Ｐゴシック" charset="0"/>
            </a:endParaRPr>
          </a:p>
          <a:p>
            <a:pPr marL="609600" indent="-609600" eaLnBrk="1" hangingPunct="1"/>
            <a:endParaRPr lang="en-US" sz="1000" b="1" u="sng" dirty="0">
              <a:latin typeface="Arial" charset="0"/>
              <a:ea typeface="ＭＳ Ｐゴシック" charset="0"/>
              <a:cs typeface="ＭＳ Ｐゴシック" charset="0"/>
            </a:endParaRPr>
          </a:p>
          <a:p>
            <a:pPr marL="609600" indent="-609600" eaLnBrk="1" hangingPunct="1"/>
            <a:endParaRPr lang="en-US" sz="1000" b="1" u="sng" dirty="0">
              <a:latin typeface="Arial" charset="0"/>
              <a:ea typeface="ＭＳ Ｐゴシック" charset="0"/>
              <a:cs typeface="ＭＳ Ｐゴシック" charset="0"/>
            </a:endParaRPr>
          </a:p>
          <a:p>
            <a:pPr marL="609600" indent="-609600" eaLnBrk="1" hangingPunct="1"/>
            <a:endParaRPr lang="en-US" sz="1000" b="1" u="sng" dirty="0">
              <a:latin typeface="Arial" charset="0"/>
              <a:ea typeface="ＭＳ Ｐゴシック" charset="0"/>
              <a:cs typeface="ＭＳ Ｐゴシック" charset="0"/>
            </a:endParaRPr>
          </a:p>
        </p:txBody>
      </p:sp>
      <p:sp>
        <p:nvSpPr>
          <p:cNvPr id="33795" name="Title 1"/>
          <p:cNvSpPr>
            <a:spLocks/>
          </p:cNvSpPr>
          <p:nvPr/>
        </p:nvSpPr>
        <p:spPr bwMode="auto">
          <a:xfrm>
            <a:off x="1270000" y="171576"/>
            <a:ext cx="899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b="1" dirty="0" smtClean="0"/>
              <a:t>4 </a:t>
            </a:r>
            <a:r>
              <a:rPr lang="en-US" sz="4000" b="1" dirty="0"/>
              <a:t>Required </a:t>
            </a:r>
            <a:r>
              <a:rPr lang="en-US" sz="4000" b="1" dirty="0" smtClean="0"/>
              <a:t>Components</a:t>
            </a:r>
            <a:endParaRPr lang="en-US" sz="4000" b="1" dirty="0"/>
          </a:p>
        </p:txBody>
      </p:sp>
      <p:sp>
        <p:nvSpPr>
          <p:cNvPr id="5" name="Rectangle 15"/>
          <p:cNvSpPr>
            <a:spLocks noChangeArrowheads="1"/>
          </p:cNvSpPr>
          <p:nvPr/>
        </p:nvSpPr>
        <p:spPr bwMode="auto">
          <a:xfrm>
            <a:off x="2144072" y="3096626"/>
            <a:ext cx="167403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a:latin typeface="Times New Roman" charset="0"/>
              </a:rPr>
              <a:t>Checking</a:t>
            </a:r>
          </a:p>
        </p:txBody>
      </p:sp>
      <p:pic>
        <p:nvPicPr>
          <p:cNvPr id="6" name="Picture 14" descr="http://www.turtlesoft.com/Goldenseal-Software-Reference/Images/savac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054" y="1671553"/>
            <a:ext cx="1828800"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6"/>
          <p:cNvSpPr>
            <a:spLocks noChangeArrowheads="1"/>
          </p:cNvSpPr>
          <p:nvPr/>
        </p:nvSpPr>
        <p:spPr bwMode="auto">
          <a:xfrm>
            <a:off x="4419054" y="3096626"/>
            <a:ext cx="16642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a:latin typeface="Times New Roman" charset="0"/>
              </a:rPr>
              <a:t>Savings</a:t>
            </a:r>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4072" y="1427492"/>
            <a:ext cx="1503055" cy="1453322"/>
          </a:xfrm>
          <a:prstGeom prst="rect">
            <a:avLst/>
          </a:prstGeom>
          <a:noFill/>
          <a:ln w="12700" cap="rnd">
            <a:noFill/>
            <a:round/>
            <a:headEnd/>
            <a:tailEnd/>
          </a:ln>
        </p:spPr>
      </p:pic>
      <p:pic>
        <p:nvPicPr>
          <p:cNvPr id="2" name="Picture 1"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26" y="1413406"/>
            <a:ext cx="1533703" cy="1533703"/>
          </a:xfrm>
          <a:prstGeom prst="rect">
            <a:avLst/>
          </a:prstGeom>
        </p:spPr>
      </p:pic>
      <p:sp>
        <p:nvSpPr>
          <p:cNvPr id="12" name="Rectangle 16"/>
          <p:cNvSpPr>
            <a:spLocks noChangeArrowheads="1"/>
          </p:cNvSpPr>
          <p:nvPr/>
        </p:nvSpPr>
        <p:spPr bwMode="auto">
          <a:xfrm>
            <a:off x="6629400" y="3116376"/>
            <a:ext cx="2438400" cy="108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smtClean="0">
                <a:latin typeface="Times New Roman" charset="0"/>
              </a:rPr>
              <a:t>MMA</a:t>
            </a:r>
            <a:endParaRPr lang="en-US" sz="2800" b="1" dirty="0" smtClean="0">
              <a:latin typeface="Times New Roman" charset="0"/>
            </a:endParaRPr>
          </a:p>
          <a:p>
            <a:pPr algn="ctr"/>
            <a:r>
              <a:rPr lang="en-US" sz="2800" b="1" dirty="0" smtClean="0">
                <a:latin typeface="Times New Roman" charset="0"/>
              </a:rPr>
              <a:t>Software &amp; </a:t>
            </a:r>
          </a:p>
          <a:p>
            <a:pPr algn="ctr"/>
            <a:r>
              <a:rPr lang="en-US" sz="2800" b="1" dirty="0" smtClean="0">
                <a:latin typeface="Times New Roman" charset="0"/>
              </a:rPr>
              <a:t>Coaching </a:t>
            </a:r>
          </a:p>
        </p:txBody>
      </p:sp>
      <p:sp>
        <p:nvSpPr>
          <p:cNvPr id="13" name="Rectangle 16"/>
          <p:cNvSpPr>
            <a:spLocks noChangeArrowheads="1"/>
          </p:cNvSpPr>
          <p:nvPr/>
        </p:nvSpPr>
        <p:spPr bwMode="auto">
          <a:xfrm>
            <a:off x="289143" y="3080450"/>
            <a:ext cx="185492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dirty="0" smtClean="0">
                <a:latin typeface="Times New Roman" charset="0"/>
              </a:rPr>
              <a:t>Debt</a:t>
            </a:r>
          </a:p>
        </p:txBody>
      </p:sp>
      <p:pic>
        <p:nvPicPr>
          <p:cNvPr id="3" name="Picture 2" descr="Screen Shot 2019-11-06 at 9.49.06 AM (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1248442"/>
            <a:ext cx="1938472" cy="1652959"/>
          </a:xfrm>
          <a:prstGeom prst="rect">
            <a:avLst/>
          </a:prstGeom>
        </p:spPr>
      </p:pic>
    </p:spTree>
    <p:extLst>
      <p:ext uri="{BB962C8B-B14F-4D97-AF65-F5344CB8AC3E}">
        <p14:creationId xmlns:p14="http://schemas.microsoft.com/office/powerpoint/2010/main" val="1380528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9203">
                                            <p:txEl>
                                              <p:pRg st="4" end="4"/>
                                            </p:txEl>
                                          </p:spTgt>
                                        </p:tgtEl>
                                        <p:attrNameLst>
                                          <p:attrName>style.visibility</p:attrName>
                                        </p:attrNameLst>
                                      </p:cBhvr>
                                      <p:to>
                                        <p:strVal val="visible"/>
                                      </p:to>
                                    </p:set>
                                    <p:animEffect transition="in" filter="fade">
                                      <p:cBhvr>
                                        <p:cTn id="38" dur="500"/>
                                        <p:tgtEl>
                                          <p:spTgt spid="17920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9203">
                                            <p:txEl>
                                              <p:pRg st="5" end="5"/>
                                            </p:txEl>
                                          </p:spTgt>
                                        </p:tgtEl>
                                        <p:attrNameLst>
                                          <p:attrName>style.visibility</p:attrName>
                                        </p:attrNameLst>
                                      </p:cBhvr>
                                      <p:to>
                                        <p:strVal val="visible"/>
                                      </p:to>
                                    </p:set>
                                    <p:animEffect transition="in" filter="fade">
                                      <p:cBhvr>
                                        <p:cTn id="43" dur="500"/>
                                        <p:tgtEl>
                                          <p:spTgt spid="179203">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9203">
                                            <p:txEl>
                                              <p:pRg st="6" end="6"/>
                                            </p:txEl>
                                          </p:spTgt>
                                        </p:tgtEl>
                                        <p:attrNameLst>
                                          <p:attrName>style.visibility</p:attrName>
                                        </p:attrNameLst>
                                      </p:cBhvr>
                                      <p:to>
                                        <p:strVal val="visible"/>
                                      </p:to>
                                    </p:set>
                                    <p:animEffect transition="in" filter="fade">
                                      <p:cBhvr>
                                        <p:cTn id="46" dur="500"/>
                                        <p:tgtEl>
                                          <p:spTgt spid="179203">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9203">
                                            <p:txEl>
                                              <p:pRg st="7" end="7"/>
                                            </p:txEl>
                                          </p:spTgt>
                                        </p:tgtEl>
                                        <p:attrNameLst>
                                          <p:attrName>style.visibility</p:attrName>
                                        </p:attrNameLst>
                                      </p:cBhvr>
                                      <p:to>
                                        <p:strVal val="visible"/>
                                      </p:to>
                                    </p:set>
                                    <p:animEffect transition="in" filter="fade">
                                      <p:cBhvr>
                                        <p:cTn id="49" dur="500"/>
                                        <p:tgtEl>
                                          <p:spTgt spid="17920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9203">
                                            <p:txEl>
                                              <p:pRg st="8" end="8"/>
                                            </p:txEl>
                                          </p:spTgt>
                                        </p:tgtEl>
                                        <p:attrNameLst>
                                          <p:attrName>style.visibility</p:attrName>
                                        </p:attrNameLst>
                                      </p:cBhvr>
                                      <p:to>
                                        <p:strVal val="visible"/>
                                      </p:to>
                                    </p:set>
                                    <p:animEffect transition="in" filter="fade">
                                      <p:cBhvr>
                                        <p:cTn id="54" dur="500"/>
                                        <p:tgtEl>
                                          <p:spTgt spid="179203">
                                            <p:txEl>
                                              <p:pRg st="8" end="8"/>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9203">
                                            <p:txEl>
                                              <p:pRg st="9" end="9"/>
                                            </p:txEl>
                                          </p:spTgt>
                                        </p:tgtEl>
                                        <p:attrNameLst>
                                          <p:attrName>style.visibility</p:attrName>
                                        </p:attrNameLst>
                                      </p:cBhvr>
                                      <p:to>
                                        <p:strVal val="visible"/>
                                      </p:to>
                                    </p:set>
                                    <p:animEffect transition="in" filter="fade">
                                      <p:cBhvr>
                                        <p:cTn id="57" dur="500"/>
                                        <p:tgtEl>
                                          <p:spTgt spid="179203">
                                            <p:txEl>
                                              <p:pRg st="9" end="9"/>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9203">
                                            <p:txEl>
                                              <p:pRg st="10" end="10"/>
                                            </p:txEl>
                                          </p:spTgt>
                                        </p:tgtEl>
                                        <p:attrNameLst>
                                          <p:attrName>style.visibility</p:attrName>
                                        </p:attrNameLst>
                                      </p:cBhvr>
                                      <p:to>
                                        <p:strVal val="visible"/>
                                      </p:to>
                                    </p:set>
                                    <p:animEffect transition="in" filter="fade">
                                      <p:cBhvr>
                                        <p:cTn id="60" dur="500"/>
                                        <p:tgtEl>
                                          <p:spTgt spid="179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P spid="5" grpId="0"/>
      <p:bldP spid="7"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82700" y="241300"/>
            <a:ext cx="9144000" cy="1295400"/>
          </a:xfrm>
        </p:spPr>
        <p:txBody>
          <a:bodyPr>
            <a:normAutofit/>
          </a:bodyPr>
          <a:lstStyle/>
          <a:p>
            <a:pPr algn="ctr"/>
            <a:r>
              <a:rPr lang="en-US" sz="3600" b="1" dirty="0">
                <a:solidFill>
                  <a:srgbClr val="000000"/>
                </a:solidFill>
                <a:latin typeface="Arial" charset="0"/>
                <a:ea typeface="ＭＳ Ｐゴシック" charset="0"/>
                <a:cs typeface="ＭＳ Ｐゴシック" charset="0"/>
              </a:rPr>
              <a:t>4</a:t>
            </a:r>
            <a:r>
              <a:rPr lang="en-US" sz="3600" b="1" dirty="0" smtClean="0">
                <a:solidFill>
                  <a:srgbClr val="000000"/>
                </a:solidFill>
                <a:latin typeface="Arial" charset="0"/>
                <a:ea typeface="ＭＳ Ｐゴシック" charset="0"/>
                <a:cs typeface="ＭＳ Ｐゴシック" charset="0"/>
              </a:rPr>
              <a:t> Money </a:t>
            </a:r>
            <a:r>
              <a:rPr lang="en-US" sz="3600" b="1" dirty="0">
                <a:solidFill>
                  <a:srgbClr val="000000"/>
                </a:solidFill>
                <a:latin typeface="Arial" charset="0"/>
                <a:ea typeface="ＭＳ Ｐゴシック" charset="0"/>
                <a:cs typeface="ＭＳ Ｐゴシック" charset="0"/>
              </a:rPr>
              <a:t>Saving Principles</a:t>
            </a:r>
          </a:p>
        </p:txBody>
      </p:sp>
      <p:sp>
        <p:nvSpPr>
          <p:cNvPr id="3" name="Content Placeholder 2"/>
          <p:cNvSpPr>
            <a:spLocks noGrp="1"/>
          </p:cNvSpPr>
          <p:nvPr>
            <p:ph idx="1"/>
          </p:nvPr>
        </p:nvSpPr>
        <p:spPr>
          <a:xfrm>
            <a:off x="2912619" y="1958838"/>
            <a:ext cx="5943600" cy="2667000"/>
          </a:xfrm>
        </p:spPr>
        <p:txBody>
          <a:bodyPr>
            <a:normAutofit/>
          </a:bodyPr>
          <a:lstStyle/>
          <a:p>
            <a:pPr marL="508000" indent="-508000">
              <a:buFontTx/>
              <a:buAutoNum type="arabicPeriod"/>
            </a:pPr>
            <a:r>
              <a:rPr lang="en-US" sz="3400" dirty="0">
                <a:latin typeface="Arial" charset="0"/>
                <a:ea typeface="ＭＳ Ｐゴシック" charset="0"/>
                <a:cs typeface="ＭＳ Ｐゴシック" charset="0"/>
              </a:rPr>
              <a:t>Interest Accumulation</a:t>
            </a:r>
          </a:p>
          <a:p>
            <a:pPr marL="508000" indent="-508000">
              <a:buFontTx/>
              <a:buAutoNum type="arabicPeriod"/>
            </a:pPr>
            <a:r>
              <a:rPr lang="en-US" sz="3400" dirty="0">
                <a:latin typeface="Arial" charset="0"/>
                <a:ea typeface="ＭＳ Ｐゴシック" charset="0"/>
                <a:cs typeface="ＭＳ Ｐゴシック" charset="0"/>
              </a:rPr>
              <a:t>Interest Float</a:t>
            </a:r>
          </a:p>
          <a:p>
            <a:pPr marL="508000" indent="-508000">
              <a:buFontTx/>
              <a:buAutoNum type="arabicPeriod"/>
            </a:pPr>
            <a:r>
              <a:rPr lang="en-US" sz="3400" dirty="0">
                <a:latin typeface="Arial" charset="0"/>
                <a:ea typeface="ＭＳ Ｐゴシック" charset="0"/>
                <a:cs typeface="ＭＳ Ｐゴシック" charset="0"/>
              </a:rPr>
              <a:t>Interest Cancellation</a:t>
            </a:r>
          </a:p>
          <a:p>
            <a:pPr marL="508000" indent="-508000">
              <a:buFontTx/>
              <a:buNone/>
            </a:pPr>
            <a:r>
              <a:rPr lang="en-US" sz="3400" dirty="0">
                <a:latin typeface="Arial" charset="0"/>
                <a:ea typeface="ＭＳ Ｐゴシック" charset="0"/>
                <a:cs typeface="ＭＳ Ｐゴシック" charset="0"/>
              </a:rPr>
              <a:t>4. Strategic Payoff</a:t>
            </a:r>
          </a:p>
        </p:txBody>
      </p:sp>
      <p:pic>
        <p:nvPicPr>
          <p:cNvPr id="4" name="Picture 2"/>
          <p:cNvPicPr>
            <a:picLocks noChangeAspect="1" noChangeArrowheads="1"/>
          </p:cNvPicPr>
          <p:nvPr/>
        </p:nvPicPr>
        <p:blipFill>
          <a:blip r:embed="rId3" cstate="print"/>
          <a:srcRect/>
          <a:stretch>
            <a:fillRect/>
          </a:stretch>
        </p:blipFill>
        <p:spPr bwMode="auto">
          <a:xfrm>
            <a:off x="254001" y="4368800"/>
            <a:ext cx="3159616" cy="2362200"/>
          </a:xfrm>
          <a:prstGeom prst="rect">
            <a:avLst/>
          </a:prstGeom>
          <a:noFill/>
          <a:ln w="12700" cap="rnd">
            <a:noFill/>
            <a:round/>
            <a:headEnd/>
            <a:tailEnd/>
          </a:ln>
        </p:spPr>
      </p:pic>
    </p:spTree>
    <p:extLst>
      <p:ext uri="{BB962C8B-B14F-4D97-AF65-F5344CB8AC3E}">
        <p14:creationId xmlns:p14="http://schemas.microsoft.com/office/powerpoint/2010/main" val="4061949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752725" y="441325"/>
            <a:ext cx="4769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t>John and Rebecca Jones</a:t>
            </a:r>
          </a:p>
        </p:txBody>
      </p:sp>
      <p:graphicFrame>
        <p:nvGraphicFramePr>
          <p:cNvPr id="10" name="Table 9"/>
          <p:cNvGraphicFramePr>
            <a:graphicFrameLocks noGrp="1"/>
          </p:cNvGraphicFramePr>
          <p:nvPr>
            <p:extLst>
              <p:ext uri="{D42A27DB-BD31-4B8C-83A1-F6EECF244321}">
                <p14:modId xmlns:p14="http://schemas.microsoft.com/office/powerpoint/2010/main" val="3103357796"/>
              </p:ext>
            </p:extLst>
          </p:nvPr>
        </p:nvGraphicFramePr>
        <p:xfrm>
          <a:off x="1524000" y="3200400"/>
          <a:ext cx="6096000" cy="2090739"/>
        </p:xfrm>
        <a:graphic>
          <a:graphicData uri="http://schemas.openxmlformats.org/drawingml/2006/table">
            <a:tbl>
              <a:tblPr/>
              <a:tblGrid>
                <a:gridCol w="1466850"/>
                <a:gridCol w="1233488"/>
                <a:gridCol w="1003300"/>
                <a:gridCol w="1235075"/>
                <a:gridCol w="1157287"/>
              </a:tblGrid>
              <a:tr h="522288">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Liability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B4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2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Debt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Amount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Payment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r>
              <a:tr h="522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Mortgage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$1199.10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360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r h="523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Credit Card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240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34895238"/>
              </p:ext>
            </p:extLst>
          </p:nvPr>
        </p:nvGraphicFramePr>
        <p:xfrm>
          <a:off x="1524000" y="1630363"/>
          <a:ext cx="6096000" cy="1112838"/>
        </p:xfrm>
        <a:graphic>
          <a:graphicData uri="http://schemas.openxmlformats.org/drawingml/2006/table">
            <a:tbl>
              <a:tblPr/>
              <a:tblGrid>
                <a:gridCol w="2032000"/>
                <a:gridCol w="2032000"/>
                <a:gridCol w="2032000"/>
              </a:tblGrid>
              <a:tr h="37147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Income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B460"/>
                    </a:solidFill>
                  </a:tcPr>
                </a:tc>
                <a:tc hMerge="1">
                  <a:txBody>
                    <a:bodyPr/>
                    <a:lstStyle/>
                    <a:p>
                      <a:endParaRPr lang="en-US"/>
                    </a:p>
                  </a:txBody>
                  <a:tcPr/>
                </a:tc>
                <a:tc hMerge="1">
                  <a:txBody>
                    <a:bodyPr/>
                    <a:lstStyle/>
                    <a:p>
                      <a:endParaRPr lang="en-US"/>
                    </a:p>
                  </a:txBody>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Income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Expense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Discretionary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DB460"/>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$5,000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$4,800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spTree>
    <p:extLst>
      <p:ext uri="{BB962C8B-B14F-4D97-AF65-F5344CB8AC3E}">
        <p14:creationId xmlns:p14="http://schemas.microsoft.com/office/powerpoint/2010/main" val="1613532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prstClr val="white"/>
          </a:bgClr>
        </a:pattFill>
        <a:effectLst/>
      </p:bgPr>
    </p:bg>
    <p:spTree>
      <p:nvGrpSpPr>
        <p:cNvPr id="1" name=""/>
        <p:cNvGrpSpPr/>
        <p:nvPr/>
      </p:nvGrpSpPr>
      <p:grpSpPr>
        <a:xfrm>
          <a:off x="0" y="0"/>
          <a:ext cx="0" cy="0"/>
          <a:chOff x="0" y="0"/>
          <a:chExt cx="0" cy="0"/>
        </a:xfrm>
      </p:grpSpPr>
      <p:graphicFrame>
        <p:nvGraphicFramePr>
          <p:cNvPr id="44034" name="Chart 3"/>
          <p:cNvGraphicFramePr>
            <a:graphicFrameLocks/>
          </p:cNvGraphicFramePr>
          <p:nvPr>
            <p:extLst>
              <p:ext uri="{D42A27DB-BD31-4B8C-83A1-F6EECF244321}">
                <p14:modId xmlns:p14="http://schemas.microsoft.com/office/powerpoint/2010/main" val="350690078"/>
              </p:ext>
            </p:extLst>
          </p:nvPr>
        </p:nvGraphicFramePr>
        <p:xfrm>
          <a:off x="0" y="914400"/>
          <a:ext cx="8839200" cy="5181600"/>
        </p:xfrm>
        <a:graphic>
          <a:graphicData uri="http://schemas.openxmlformats.org/presentationml/2006/ole">
            <mc:AlternateContent xmlns:mc="http://schemas.openxmlformats.org/markup-compatibility/2006">
              <mc:Choice xmlns:v="urn:schemas-microsoft-com:vml" Requires="v">
                <p:oleObj spid="_x0000_s76845" name="Chart" r:id="rId4" imgW="9144000" imgH="5943600" progId="Excel.Chart.8">
                  <p:embed/>
                </p:oleObj>
              </mc:Choice>
              <mc:Fallback>
                <p:oleObj name="Chart" r:id="rId4" imgW="9144000" imgH="5943600" progId="Excel.Chart.8">
                  <p:embed/>
                  <p:pic>
                    <p:nvPicPr>
                      <p:cNvPr id="0" name=""/>
                      <p:cNvPicPr>
                        <a:picLocks noChangeArrowheads="1"/>
                      </p:cNvPicPr>
                      <p:nvPr/>
                    </p:nvPicPr>
                    <p:blipFill>
                      <a:blip r:embed="rId5"/>
                      <a:srcRect/>
                      <a:stretch>
                        <a:fillRect/>
                      </a:stretch>
                    </p:blipFill>
                    <p:spPr bwMode="auto">
                      <a:xfrm>
                        <a:off x="0" y="914400"/>
                        <a:ext cx="88392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dol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895600"/>
            <a:ext cx="11604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p:cNvSpPr txBox="1">
            <a:spLocks noChangeArrowheads="1"/>
          </p:cNvSpPr>
          <p:nvPr/>
        </p:nvSpPr>
        <p:spPr bwMode="auto">
          <a:xfrm>
            <a:off x="3525838" y="76200"/>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t>Month 1</a:t>
            </a:r>
          </a:p>
        </p:txBody>
      </p:sp>
      <p:sp>
        <p:nvSpPr>
          <p:cNvPr id="7" name="Rectangle 6"/>
          <p:cNvSpPr/>
          <p:nvPr/>
        </p:nvSpPr>
        <p:spPr bwMode="auto">
          <a:xfrm>
            <a:off x="1841500" y="2801620"/>
            <a:ext cx="716280" cy="2754630"/>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 name="TextBox 2"/>
          <p:cNvSpPr txBox="1"/>
          <p:nvPr/>
        </p:nvSpPr>
        <p:spPr>
          <a:xfrm>
            <a:off x="1676400" y="2463066"/>
            <a:ext cx="1041400" cy="338554"/>
          </a:xfrm>
          <a:prstGeom prst="rect">
            <a:avLst/>
          </a:prstGeom>
          <a:noFill/>
        </p:spPr>
        <p:txBody>
          <a:bodyPr wrap="square" rtlCol="0">
            <a:spAutoFit/>
          </a:bodyPr>
          <a:lstStyle/>
          <a:p>
            <a:pPr algn="ctr"/>
            <a:r>
              <a:rPr lang="en-US" sz="1600" dirty="0" smtClean="0"/>
              <a:t>$5,000</a:t>
            </a:r>
            <a:endParaRPr lang="en-US" sz="1600" dirty="0"/>
          </a:p>
        </p:txBody>
      </p:sp>
    </p:spTree>
    <p:extLst>
      <p:ext uri="{BB962C8B-B14F-4D97-AF65-F5344CB8AC3E}">
        <p14:creationId xmlns:p14="http://schemas.microsoft.com/office/powerpoint/2010/main" val="15633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9" fill="hold">
                            <p:stCondLst>
                              <p:cond delay="50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6082" name="Chart 4"/>
          <p:cNvGraphicFramePr>
            <a:graphicFrameLocks/>
          </p:cNvGraphicFramePr>
          <p:nvPr>
            <p:extLst>
              <p:ext uri="{D42A27DB-BD31-4B8C-83A1-F6EECF244321}">
                <p14:modId xmlns:p14="http://schemas.microsoft.com/office/powerpoint/2010/main" val="1450691800"/>
              </p:ext>
            </p:extLst>
          </p:nvPr>
        </p:nvGraphicFramePr>
        <p:xfrm>
          <a:off x="0" y="901700"/>
          <a:ext cx="8839200" cy="5181600"/>
        </p:xfrm>
        <a:graphic>
          <a:graphicData uri="http://schemas.openxmlformats.org/presentationml/2006/ole">
            <mc:AlternateContent xmlns:mc="http://schemas.openxmlformats.org/markup-compatibility/2006">
              <mc:Choice xmlns:v="urn:schemas-microsoft-com:vml" Requires="v">
                <p:oleObj spid="_x0000_s78894" name="Chart" r:id="rId4" imgW="9143244" imgH="5943109" progId="Excel.Chart.8">
                  <p:embed/>
                </p:oleObj>
              </mc:Choice>
              <mc:Fallback>
                <p:oleObj name="Chart" r:id="rId4" imgW="9143244" imgH="59431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1700"/>
                        <a:ext cx="88392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U-Turn Arrow 8"/>
          <p:cNvSpPr/>
          <p:nvPr/>
        </p:nvSpPr>
        <p:spPr>
          <a:xfrm>
            <a:off x="2209800" y="762000"/>
            <a:ext cx="2362200" cy="1752600"/>
          </a:xfrm>
          <a:prstGeom prst="uturnArrow">
            <a:avLst>
              <a:gd name="adj1" fmla="val 20913"/>
              <a:gd name="adj2" fmla="val 23184"/>
              <a:gd name="adj3" fmla="val 22524"/>
              <a:gd name="adj4" fmla="val 43750"/>
              <a:gd name="adj5" fmla="val 10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chemeClr val="tx1"/>
              </a:solidFill>
              <a:latin typeface="Arial" charset="0"/>
              <a:ea typeface="ＭＳ Ｐゴシック" charset="0"/>
              <a:cs typeface="ＭＳ Ｐゴシック" charset="0"/>
            </a:endParaRPr>
          </a:p>
        </p:txBody>
      </p:sp>
      <p:sp>
        <p:nvSpPr>
          <p:cNvPr id="46084" name="TextBox 2"/>
          <p:cNvSpPr txBox="1">
            <a:spLocks noChangeArrowheads="1"/>
          </p:cNvSpPr>
          <p:nvPr/>
        </p:nvSpPr>
        <p:spPr bwMode="auto">
          <a:xfrm>
            <a:off x="3525838" y="76200"/>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t>Month 1</a:t>
            </a:r>
          </a:p>
        </p:txBody>
      </p:sp>
    </p:spTree>
    <p:extLst>
      <p:ext uri="{BB962C8B-B14F-4D97-AF65-F5344CB8AC3E}">
        <p14:creationId xmlns:p14="http://schemas.microsoft.com/office/powerpoint/2010/main" val="10130461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0178" name="Chart 4"/>
          <p:cNvGraphicFramePr>
            <a:graphicFrameLocks/>
          </p:cNvGraphicFramePr>
          <p:nvPr/>
        </p:nvGraphicFramePr>
        <p:xfrm>
          <a:off x="0" y="914400"/>
          <a:ext cx="8839200" cy="5181600"/>
        </p:xfrm>
        <a:graphic>
          <a:graphicData uri="http://schemas.openxmlformats.org/presentationml/2006/ole">
            <mc:AlternateContent xmlns:mc="http://schemas.openxmlformats.org/markup-compatibility/2006">
              <mc:Choice xmlns:v="urn:schemas-microsoft-com:vml" Requires="v">
                <p:oleObj spid="_x0000_s82989" name="Chart" r:id="rId4" imgW="9143244" imgH="5943109" progId="Excel.Chart.8">
                  <p:embed/>
                </p:oleObj>
              </mc:Choice>
              <mc:Fallback>
                <p:oleObj name="Chart" r:id="rId4" imgW="9143244" imgH="59431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88392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867400" y="4038600"/>
            <a:ext cx="762000" cy="1524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Arial" charset="0"/>
              <a:ea typeface="ＭＳ Ｐゴシック" charset="0"/>
              <a:cs typeface="ＭＳ Ｐゴシック" charset="0"/>
            </a:endParaRPr>
          </a:p>
        </p:txBody>
      </p:sp>
      <p:sp>
        <p:nvSpPr>
          <p:cNvPr id="7" name="Rectangle 6"/>
          <p:cNvSpPr/>
          <p:nvPr/>
        </p:nvSpPr>
        <p:spPr>
          <a:xfrm>
            <a:off x="5867400" y="2971800"/>
            <a:ext cx="762000" cy="14478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Arial" charset="0"/>
              <a:ea typeface="ＭＳ Ｐゴシック" charset="0"/>
              <a:cs typeface="ＭＳ Ｐゴシック" charset="0"/>
            </a:endParaRPr>
          </a:p>
        </p:txBody>
      </p:sp>
      <p:pic>
        <p:nvPicPr>
          <p:cNvPr id="3" name="Picture 21"/>
          <p:cNvPicPr>
            <a:picLocks noChangeAspect="1" noChangeArrowheads="1"/>
          </p:cNvPicPr>
          <p:nvPr/>
        </p:nvPicPr>
        <p:blipFill>
          <a:blip r:embed="rId6">
            <a:extLst>
              <a:ext uri="{28A0092B-C50C-407E-A947-70E740481C1C}">
                <a14:useLocalDpi xmlns:a14="http://schemas.microsoft.com/office/drawing/2010/main" val="0"/>
              </a:ext>
            </a:extLst>
          </a:blip>
          <a:srcRect l="774" t="23280" r="75223" b="61815"/>
          <a:stretch>
            <a:fillRect/>
          </a:stretch>
        </p:blipFill>
        <p:spPr bwMode="auto">
          <a:xfrm>
            <a:off x="4572000" y="3048000"/>
            <a:ext cx="2743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ttp://www.cityofsugarhill.com/images/check%20boo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8601" y="3326645"/>
            <a:ext cx="1790700" cy="224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2"/>
          <p:cNvSpPr txBox="1">
            <a:spLocks noChangeArrowheads="1"/>
          </p:cNvSpPr>
          <p:nvPr/>
        </p:nvSpPr>
        <p:spPr bwMode="auto">
          <a:xfrm>
            <a:off x="3525838" y="76200"/>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t>Month 1</a:t>
            </a:r>
          </a:p>
        </p:txBody>
      </p:sp>
    </p:spTree>
    <p:extLst>
      <p:ext uri="{BB962C8B-B14F-4D97-AF65-F5344CB8AC3E}">
        <p14:creationId xmlns:p14="http://schemas.microsoft.com/office/powerpoint/2010/main" val="3534685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par>
                          <p:cTn id="18" fill="hold" nodeType="with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2" fill="hold">
                      <p:stCondLst>
                        <p:cond delay="indefinite"/>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2226" name="Chart 1"/>
          <p:cNvGraphicFramePr>
            <a:graphicFrameLocks/>
          </p:cNvGraphicFramePr>
          <p:nvPr>
            <p:extLst>
              <p:ext uri="{D42A27DB-BD31-4B8C-83A1-F6EECF244321}">
                <p14:modId xmlns:p14="http://schemas.microsoft.com/office/powerpoint/2010/main" val="3994233394"/>
              </p:ext>
            </p:extLst>
          </p:nvPr>
        </p:nvGraphicFramePr>
        <p:xfrm>
          <a:off x="0" y="914400"/>
          <a:ext cx="8839200" cy="5181600"/>
        </p:xfrm>
        <a:graphic>
          <a:graphicData uri="http://schemas.openxmlformats.org/presentationml/2006/ole">
            <mc:AlternateContent xmlns:mc="http://schemas.openxmlformats.org/markup-compatibility/2006">
              <mc:Choice xmlns:v="urn:schemas-microsoft-com:vml" Requires="v">
                <p:oleObj spid="_x0000_s85038" name="Chart" r:id="rId4" imgW="9143244" imgH="5943109" progId="Excel.Chart.8">
                  <p:embed/>
                </p:oleObj>
              </mc:Choice>
              <mc:Fallback>
                <p:oleObj name="Chart" r:id="rId4" imgW="9143244" imgH="59431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88392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dol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895600"/>
            <a:ext cx="11604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6"/>
          <p:cNvSpPr txBox="1">
            <a:spLocks noChangeArrowheads="1"/>
          </p:cNvSpPr>
          <p:nvPr/>
        </p:nvSpPr>
        <p:spPr bwMode="auto">
          <a:xfrm>
            <a:off x="3810000" y="3886200"/>
            <a:ext cx="74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+$12</a:t>
            </a:r>
          </a:p>
          <a:p>
            <a:pPr eaLnBrk="1" hangingPunct="1"/>
            <a:r>
              <a:rPr lang="en-US" sz="1800" dirty="0"/>
              <a:t>@3%</a:t>
            </a:r>
          </a:p>
        </p:txBody>
      </p:sp>
      <p:sp>
        <p:nvSpPr>
          <p:cNvPr id="52230" name="TextBox 7"/>
          <p:cNvSpPr txBox="1">
            <a:spLocks noChangeArrowheads="1"/>
          </p:cNvSpPr>
          <p:nvPr/>
        </p:nvSpPr>
        <p:spPr bwMode="auto">
          <a:xfrm>
            <a:off x="7467600" y="35814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-$199</a:t>
            </a:r>
          </a:p>
        </p:txBody>
      </p:sp>
      <p:sp>
        <p:nvSpPr>
          <p:cNvPr id="52231" name="TextBox 8"/>
          <p:cNvSpPr txBox="1">
            <a:spLocks noChangeArrowheads="1"/>
          </p:cNvSpPr>
          <p:nvPr/>
        </p:nvSpPr>
        <p:spPr bwMode="auto">
          <a:xfrm>
            <a:off x="2895600" y="1981200"/>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1. Interest Accumulation</a:t>
            </a:r>
          </a:p>
        </p:txBody>
      </p:sp>
      <p:sp>
        <p:nvSpPr>
          <p:cNvPr id="2" name="TextBox 2"/>
          <p:cNvSpPr txBox="1">
            <a:spLocks noChangeArrowheads="1"/>
          </p:cNvSpPr>
          <p:nvPr/>
        </p:nvSpPr>
        <p:spPr bwMode="auto">
          <a:xfrm>
            <a:off x="3525838" y="76200"/>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t>Month 2</a:t>
            </a:r>
          </a:p>
        </p:txBody>
      </p:sp>
      <p:sp>
        <p:nvSpPr>
          <p:cNvPr id="8" name="Rectangle 7"/>
          <p:cNvSpPr/>
          <p:nvPr/>
        </p:nvSpPr>
        <p:spPr bwMode="auto">
          <a:xfrm>
            <a:off x="1993900" y="2801620"/>
            <a:ext cx="716280" cy="2754630"/>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752600" y="2475032"/>
            <a:ext cx="1041400" cy="338554"/>
          </a:xfrm>
          <a:prstGeom prst="rect">
            <a:avLst/>
          </a:prstGeom>
          <a:noFill/>
        </p:spPr>
        <p:txBody>
          <a:bodyPr wrap="square" rtlCol="0">
            <a:spAutoFit/>
          </a:bodyPr>
          <a:lstStyle/>
          <a:p>
            <a:pPr algn="ctr"/>
            <a:r>
              <a:rPr lang="en-US" sz="1600" dirty="0" smtClean="0"/>
              <a:t>$5,000</a:t>
            </a:r>
            <a:endParaRPr lang="en-US" sz="1600" dirty="0"/>
          </a:p>
        </p:txBody>
      </p:sp>
    </p:spTree>
    <p:extLst>
      <p:ext uri="{BB962C8B-B14F-4D97-AF65-F5344CB8AC3E}">
        <p14:creationId xmlns:p14="http://schemas.microsoft.com/office/powerpoint/2010/main" val="2867885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accel="50000" decel="5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1"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4" name="Chart 1"/>
          <p:cNvGraphicFramePr>
            <a:graphicFrameLocks/>
          </p:cNvGraphicFramePr>
          <p:nvPr/>
        </p:nvGraphicFramePr>
        <p:xfrm>
          <a:off x="0" y="914400"/>
          <a:ext cx="8763000" cy="5181600"/>
        </p:xfrm>
        <a:graphic>
          <a:graphicData uri="http://schemas.openxmlformats.org/presentationml/2006/ole">
            <mc:AlternateContent xmlns:mc="http://schemas.openxmlformats.org/markup-compatibility/2006">
              <mc:Choice xmlns:v="urn:schemas-microsoft-com:vml" Requires="v">
                <p:oleObj spid="_x0000_s87083" name="Chart" r:id="rId4" imgW="9143244" imgH="5943109" progId="Excel.Chart.8">
                  <p:embed/>
                </p:oleObj>
              </mc:Choice>
              <mc:Fallback>
                <p:oleObj name="Chart" r:id="rId4" imgW="9143244" imgH="59431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87630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U-Turn Arrow 2"/>
          <p:cNvSpPr/>
          <p:nvPr/>
        </p:nvSpPr>
        <p:spPr>
          <a:xfrm>
            <a:off x="2209800" y="762000"/>
            <a:ext cx="4191000" cy="1752600"/>
          </a:xfrm>
          <a:prstGeom prst="uturnArrow">
            <a:avLst>
              <a:gd name="adj1" fmla="val 20913"/>
              <a:gd name="adj2" fmla="val 23184"/>
              <a:gd name="adj3" fmla="val 22524"/>
              <a:gd name="adj4" fmla="val 43750"/>
              <a:gd name="adj5" fmla="val 10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chemeClr val="tx1"/>
              </a:solidFill>
              <a:latin typeface="Arial" charset="0"/>
              <a:ea typeface="ＭＳ Ｐゴシック" charset="0"/>
              <a:cs typeface="ＭＳ Ｐゴシック" charset="0"/>
            </a:endParaRPr>
          </a:p>
        </p:txBody>
      </p:sp>
      <p:sp>
        <p:nvSpPr>
          <p:cNvPr id="54276" name="TextBox 4"/>
          <p:cNvSpPr txBox="1">
            <a:spLocks noChangeArrowheads="1"/>
          </p:cNvSpPr>
          <p:nvPr/>
        </p:nvSpPr>
        <p:spPr bwMode="auto">
          <a:xfrm>
            <a:off x="5715000" y="4114800"/>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0%</a:t>
            </a:r>
          </a:p>
        </p:txBody>
      </p:sp>
      <p:sp>
        <p:nvSpPr>
          <p:cNvPr id="54277" name="TextBox 5"/>
          <p:cNvSpPr txBox="1">
            <a:spLocks noChangeArrowheads="1"/>
          </p:cNvSpPr>
          <p:nvPr/>
        </p:nvSpPr>
        <p:spPr bwMode="auto">
          <a:xfrm>
            <a:off x="3200400" y="1905000"/>
            <a:ext cx="1789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 Interest Float</a:t>
            </a:r>
          </a:p>
        </p:txBody>
      </p:sp>
      <p:sp>
        <p:nvSpPr>
          <p:cNvPr id="54278" name="TextBox 2"/>
          <p:cNvSpPr txBox="1">
            <a:spLocks noChangeArrowheads="1"/>
          </p:cNvSpPr>
          <p:nvPr/>
        </p:nvSpPr>
        <p:spPr bwMode="auto">
          <a:xfrm>
            <a:off x="3525838" y="76200"/>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t>Month 2</a:t>
            </a:r>
          </a:p>
        </p:txBody>
      </p:sp>
    </p:spTree>
    <p:extLst>
      <p:ext uri="{BB962C8B-B14F-4D97-AF65-F5344CB8AC3E}">
        <p14:creationId xmlns:p14="http://schemas.microsoft.com/office/powerpoint/2010/main" val="35632631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6322" name="Chart 1"/>
          <p:cNvGraphicFramePr>
            <a:graphicFrameLocks/>
          </p:cNvGraphicFramePr>
          <p:nvPr/>
        </p:nvGraphicFramePr>
        <p:xfrm>
          <a:off x="0" y="914400"/>
          <a:ext cx="8763000" cy="5181600"/>
        </p:xfrm>
        <a:graphic>
          <a:graphicData uri="http://schemas.openxmlformats.org/presentationml/2006/ole">
            <mc:AlternateContent xmlns:mc="http://schemas.openxmlformats.org/markup-compatibility/2006">
              <mc:Choice xmlns:v="urn:schemas-microsoft-com:vml" Requires="v">
                <p:oleObj spid="_x0000_s89133" name="Chart" r:id="rId4" imgW="9143244" imgH="5943109" progId="Excel.Chart.8">
                  <p:embed/>
                </p:oleObj>
              </mc:Choice>
              <mc:Fallback>
                <p:oleObj name="Chart" r:id="rId4" imgW="9143244" imgH="59431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87630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U-Turn Arrow 3"/>
          <p:cNvSpPr/>
          <p:nvPr/>
        </p:nvSpPr>
        <p:spPr>
          <a:xfrm flipH="1">
            <a:off x="1905000" y="838200"/>
            <a:ext cx="2514600" cy="1676400"/>
          </a:xfrm>
          <a:prstGeom prst="uturnArrow">
            <a:avLst>
              <a:gd name="adj1" fmla="val 22643"/>
              <a:gd name="adj2" fmla="val 23026"/>
              <a:gd name="adj3" fmla="val 40402"/>
              <a:gd name="adj4" fmla="val 42916"/>
              <a:gd name="adj5" fmla="val 1000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chemeClr val="tx1"/>
              </a:solidFill>
              <a:latin typeface="Arial" charset="0"/>
              <a:ea typeface="ＭＳ Ｐゴシック" charset="0"/>
              <a:cs typeface="ＭＳ Ｐゴシック" charset="0"/>
            </a:endParaRPr>
          </a:p>
        </p:txBody>
      </p:sp>
      <p:sp>
        <p:nvSpPr>
          <p:cNvPr id="56324" name="TextBox 4"/>
          <p:cNvSpPr txBox="1">
            <a:spLocks noChangeArrowheads="1"/>
          </p:cNvSpPr>
          <p:nvPr/>
        </p:nvSpPr>
        <p:spPr bwMode="auto">
          <a:xfrm>
            <a:off x="2971800" y="18288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$3,789</a:t>
            </a:r>
          </a:p>
        </p:txBody>
      </p:sp>
      <p:sp>
        <p:nvSpPr>
          <p:cNvPr id="56325" name="TextBox 2"/>
          <p:cNvSpPr txBox="1">
            <a:spLocks noChangeArrowheads="1"/>
          </p:cNvSpPr>
          <p:nvPr/>
        </p:nvSpPr>
        <p:spPr bwMode="auto">
          <a:xfrm>
            <a:off x="3525838" y="76200"/>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t>Month 2</a:t>
            </a:r>
          </a:p>
        </p:txBody>
      </p:sp>
    </p:spTree>
    <p:extLst>
      <p:ext uri="{BB962C8B-B14F-4D97-AF65-F5344CB8AC3E}">
        <p14:creationId xmlns:p14="http://schemas.microsoft.com/office/powerpoint/2010/main" val="1404375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fade">
                                      <p:cBhvr>
                                        <p:cTn id="10"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3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8370" name="Chart 1"/>
          <p:cNvGraphicFramePr>
            <a:graphicFrameLocks/>
          </p:cNvGraphicFramePr>
          <p:nvPr/>
        </p:nvGraphicFramePr>
        <p:xfrm>
          <a:off x="0" y="914400"/>
          <a:ext cx="8686800" cy="5181600"/>
        </p:xfrm>
        <a:graphic>
          <a:graphicData uri="http://schemas.openxmlformats.org/presentationml/2006/ole">
            <mc:AlternateContent xmlns:mc="http://schemas.openxmlformats.org/markup-compatibility/2006">
              <mc:Choice xmlns:v="urn:schemas-microsoft-com:vml" Requires="v">
                <p:oleObj spid="_x0000_s91179" name="Chart" r:id="rId4" imgW="9143244" imgH="5943109" progId="Excel.Chart.8">
                  <p:embed/>
                </p:oleObj>
              </mc:Choice>
              <mc:Fallback>
                <p:oleObj name="Chart" r:id="rId4" imgW="9143244" imgH="59431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86868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U-Turn Arrow 2"/>
          <p:cNvSpPr/>
          <p:nvPr/>
        </p:nvSpPr>
        <p:spPr>
          <a:xfrm>
            <a:off x="2057400" y="342900"/>
            <a:ext cx="6070600" cy="1816100"/>
          </a:xfrm>
          <a:prstGeom prst="uturnArrow">
            <a:avLst>
              <a:gd name="adj1" fmla="val 20913"/>
              <a:gd name="adj2" fmla="val 23184"/>
              <a:gd name="adj3" fmla="val 30367"/>
              <a:gd name="adj4" fmla="val 43750"/>
              <a:gd name="adj5" fmla="val 54641"/>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chemeClr val="tx1"/>
              </a:solidFill>
              <a:latin typeface="Arial" charset="0"/>
              <a:ea typeface="ＭＳ Ｐゴシック" charset="0"/>
              <a:cs typeface="ＭＳ Ｐゴシック" charset="0"/>
            </a:endParaRPr>
          </a:p>
        </p:txBody>
      </p:sp>
      <p:sp>
        <p:nvSpPr>
          <p:cNvPr id="58372" name="TextBox 3"/>
          <p:cNvSpPr txBox="1">
            <a:spLocks noChangeArrowheads="1"/>
          </p:cNvSpPr>
          <p:nvPr/>
        </p:nvSpPr>
        <p:spPr bwMode="auto">
          <a:xfrm>
            <a:off x="4267200" y="938213"/>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Funds Transfer</a:t>
            </a:r>
          </a:p>
        </p:txBody>
      </p:sp>
      <p:sp>
        <p:nvSpPr>
          <p:cNvPr id="58373" name="TextBox 4"/>
          <p:cNvSpPr txBox="1">
            <a:spLocks noChangeArrowheads="1"/>
          </p:cNvSpPr>
          <p:nvPr/>
        </p:nvSpPr>
        <p:spPr bwMode="auto">
          <a:xfrm>
            <a:off x="4038600" y="1676400"/>
            <a:ext cx="254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 Interest Cancellation</a:t>
            </a:r>
          </a:p>
        </p:txBody>
      </p:sp>
    </p:spTree>
    <p:extLst>
      <p:ext uri="{BB962C8B-B14F-4D97-AF65-F5344CB8AC3E}">
        <p14:creationId xmlns:p14="http://schemas.microsoft.com/office/powerpoint/2010/main" val="2694627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2"/>
                                        </p:tgtEl>
                                        <p:attrNameLst>
                                          <p:attrName>style.visibility</p:attrName>
                                        </p:attrNameLst>
                                      </p:cBhvr>
                                      <p:to>
                                        <p:strVal val="visible"/>
                                      </p:to>
                                    </p:set>
                                  </p:childTnLst>
                                </p:cTn>
                              </p:par>
                            </p:childTnLst>
                          </p:cTn>
                        </p:par>
                      </p:childTnLst>
                    </p:cTn>
                  </p:par>
                  <p:par>
                    <p:cTn id="9" fill="hold">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8372" grpId="0"/>
      <p:bldP spid="583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Rectangle 10"/>
          <p:cNvSpPr>
            <a:spLocks noChangeArrowheads="1"/>
          </p:cNvSpPr>
          <p:nvPr/>
        </p:nvSpPr>
        <p:spPr bwMode="auto">
          <a:xfrm>
            <a:off x="1752600" y="4876800"/>
            <a:ext cx="9144000" cy="1015663"/>
          </a:xfrm>
          <a:prstGeom prst="rect">
            <a:avLst/>
          </a:prstGeom>
          <a:noFill/>
          <a:ln w="9525">
            <a:noFill/>
            <a:miter lim="800000"/>
            <a:headEnd/>
            <a:tailEnd/>
          </a:ln>
        </p:spPr>
        <p:txBody>
          <a:bodyPr>
            <a:spAutoFit/>
          </a:bodyPr>
          <a:lstStyle/>
          <a:p>
            <a:pPr algn="ctr"/>
            <a:endParaRPr lang="en-US" sz="2000" dirty="0"/>
          </a:p>
          <a:p>
            <a:pPr algn="ctr"/>
            <a:endParaRPr lang="en-US" sz="2000" dirty="0"/>
          </a:p>
          <a:p>
            <a:pPr algn="ctr"/>
            <a:endParaRPr lang="en-US" sz="2000" dirty="0"/>
          </a:p>
        </p:txBody>
      </p:sp>
      <p:pic>
        <p:nvPicPr>
          <p:cNvPr id="65538" name="Picture 2" descr="atm"/>
          <p:cNvPicPr>
            <a:picLocks noChangeAspect="1" noChangeArrowheads="1"/>
          </p:cNvPicPr>
          <p:nvPr/>
        </p:nvPicPr>
        <p:blipFill>
          <a:blip r:embed="rId3" cstate="print"/>
          <a:srcRect/>
          <a:stretch>
            <a:fillRect/>
          </a:stretch>
        </p:blipFill>
        <p:spPr bwMode="auto">
          <a:xfrm>
            <a:off x="6878595" y="4953000"/>
            <a:ext cx="2265405" cy="1905000"/>
          </a:xfrm>
          <a:prstGeom prst="rect">
            <a:avLst/>
          </a:prstGeom>
          <a:solidFill>
            <a:schemeClr val="bg1"/>
          </a:solidFill>
          <a:ln w="9525">
            <a:noFill/>
            <a:miter lim="800000"/>
            <a:headEnd/>
            <a:tailEnd/>
          </a:ln>
        </p:spPr>
      </p:pic>
      <p:sp>
        <p:nvSpPr>
          <p:cNvPr id="65539" name="Rectangle 3"/>
          <p:cNvSpPr>
            <a:spLocks noChangeArrowheads="1"/>
          </p:cNvSpPr>
          <p:nvPr/>
        </p:nvSpPr>
        <p:spPr bwMode="auto">
          <a:xfrm>
            <a:off x="0" y="2662971"/>
            <a:ext cx="9144000" cy="707886"/>
          </a:xfrm>
          <a:prstGeom prst="rect">
            <a:avLst/>
          </a:prstGeom>
          <a:noFill/>
          <a:ln w="9525">
            <a:noFill/>
            <a:miter lim="800000"/>
            <a:headEnd/>
            <a:tailEnd/>
          </a:ln>
        </p:spPr>
        <p:txBody>
          <a:bodyPr wrap="square">
            <a:spAutoFit/>
          </a:bodyPr>
          <a:lstStyle/>
          <a:p>
            <a:pPr algn="ctr"/>
            <a:r>
              <a:rPr lang="en-US" sz="2200" b="1" dirty="0" smtClean="0"/>
              <a:t>2002 </a:t>
            </a:r>
            <a:r>
              <a:rPr lang="en-US" sz="2200" b="1" dirty="0"/>
              <a:t>Focused on Finding a </a:t>
            </a:r>
            <a:r>
              <a:rPr lang="en-US" sz="2200" b="1" dirty="0" smtClean="0"/>
              <a:t>Cure </a:t>
            </a:r>
            <a:r>
              <a:rPr lang="en-US" sz="2200" b="1" dirty="0"/>
              <a:t>for Clients</a:t>
            </a:r>
            <a:endParaRPr lang="en-US" sz="2200" dirty="0"/>
          </a:p>
          <a:p>
            <a:pPr algn="ctr"/>
            <a:r>
              <a:rPr lang="en-US" dirty="0" smtClean="0"/>
              <a:t>Began to create </a:t>
            </a:r>
            <a:r>
              <a:rPr lang="en-US" dirty="0"/>
              <a:t>a program to help homeowners </a:t>
            </a:r>
            <a:r>
              <a:rPr lang="en-US" dirty="0" smtClean="0"/>
              <a:t>rapidly pay off mortgages</a:t>
            </a:r>
            <a:endParaRPr lang="en-US" dirty="0" smtClean="0">
              <a:cs typeface="Gill Sans MT"/>
            </a:endParaRPr>
          </a:p>
        </p:txBody>
      </p:sp>
      <p:sp>
        <p:nvSpPr>
          <p:cNvPr id="5125" name="Text Box 4"/>
          <p:cNvSpPr txBox="1">
            <a:spLocks noChangeArrowheads="1"/>
          </p:cNvSpPr>
          <p:nvPr/>
        </p:nvSpPr>
        <p:spPr bwMode="auto">
          <a:xfrm>
            <a:off x="5105400" y="4267200"/>
            <a:ext cx="1066800" cy="519113"/>
          </a:xfrm>
          <a:prstGeom prst="rect">
            <a:avLst/>
          </a:prstGeom>
          <a:noFill/>
          <a:ln w="9525">
            <a:noFill/>
            <a:miter lim="800000"/>
            <a:headEnd/>
            <a:tailEnd/>
          </a:ln>
        </p:spPr>
        <p:txBody>
          <a:bodyPr>
            <a:spAutoFit/>
          </a:bodyPr>
          <a:lstStyle/>
          <a:p>
            <a:pPr algn="ctr">
              <a:spcBef>
                <a:spcPct val="50000"/>
              </a:spcBef>
            </a:pPr>
            <a:endParaRPr lang="en-US" sz="2800" i="1"/>
          </a:p>
        </p:txBody>
      </p:sp>
      <p:sp>
        <p:nvSpPr>
          <p:cNvPr id="65541" name="Rectangle 5"/>
          <p:cNvSpPr>
            <a:spLocks noChangeArrowheads="1"/>
          </p:cNvSpPr>
          <p:nvPr/>
        </p:nvSpPr>
        <p:spPr bwMode="auto">
          <a:xfrm>
            <a:off x="0" y="1365250"/>
            <a:ext cx="9144000" cy="1292662"/>
          </a:xfrm>
          <a:prstGeom prst="rect">
            <a:avLst/>
          </a:prstGeom>
          <a:noFill/>
          <a:ln w="9525">
            <a:noFill/>
            <a:miter lim="800000"/>
            <a:headEnd/>
            <a:tailEnd/>
          </a:ln>
        </p:spPr>
        <p:txBody>
          <a:bodyPr wrap="square">
            <a:spAutoFit/>
          </a:bodyPr>
          <a:lstStyle/>
          <a:p>
            <a:pPr algn="ctr"/>
            <a:r>
              <a:rPr lang="en-US" sz="2200" b="1" dirty="0" smtClean="0"/>
              <a:t>1997 </a:t>
            </a:r>
            <a:r>
              <a:rPr lang="en-US" sz="2200" b="1" dirty="0"/>
              <a:t>Started </a:t>
            </a:r>
            <a:r>
              <a:rPr lang="en-US" sz="2200" b="1" dirty="0" smtClean="0"/>
              <a:t>a Mortgage Company</a:t>
            </a:r>
            <a:endParaRPr lang="en-US" sz="2200" dirty="0"/>
          </a:p>
          <a:p>
            <a:pPr algn="ctr"/>
            <a:r>
              <a:rPr lang="en-US" dirty="0" smtClean="0"/>
              <a:t>Founded by </a:t>
            </a:r>
            <a:r>
              <a:rPr lang="en-US" dirty="0" err="1" smtClean="0"/>
              <a:t>Skyler</a:t>
            </a:r>
            <a:r>
              <a:rPr lang="en-US" dirty="0" smtClean="0"/>
              <a:t> </a:t>
            </a:r>
            <a:r>
              <a:rPr lang="en-US" dirty="0" err="1" smtClean="0"/>
              <a:t>Witman</a:t>
            </a:r>
            <a:r>
              <a:rPr lang="en-US" dirty="0" smtClean="0"/>
              <a:t> and John </a:t>
            </a:r>
            <a:r>
              <a:rPr lang="en-US" dirty="0" err="1" smtClean="0"/>
              <a:t>Washenko</a:t>
            </a:r>
            <a:endParaRPr lang="en-US" dirty="0" smtClean="0"/>
          </a:p>
          <a:p>
            <a:pPr algn="ctr"/>
            <a:r>
              <a:rPr lang="en-US" dirty="0" smtClean="0"/>
              <a:t>One </a:t>
            </a:r>
            <a:r>
              <a:rPr lang="en-US" dirty="0"/>
              <a:t>of Utah’s fastest growing companies in 3 years</a:t>
            </a:r>
          </a:p>
          <a:p>
            <a:pPr algn="ctr"/>
            <a:endParaRPr lang="en-US" sz="2000" dirty="0">
              <a:latin typeface="Gill Sans MT"/>
              <a:cs typeface="Gill Sans MT"/>
            </a:endParaRPr>
          </a:p>
        </p:txBody>
      </p:sp>
      <p:sp>
        <p:nvSpPr>
          <p:cNvPr id="8" name="Rectangle 10"/>
          <p:cNvSpPr>
            <a:spLocks noChangeArrowheads="1"/>
          </p:cNvSpPr>
          <p:nvPr/>
        </p:nvSpPr>
        <p:spPr bwMode="auto">
          <a:xfrm>
            <a:off x="0" y="3434357"/>
            <a:ext cx="9144000" cy="2554545"/>
          </a:xfrm>
          <a:prstGeom prst="rect">
            <a:avLst/>
          </a:prstGeom>
          <a:noFill/>
          <a:ln w="9525">
            <a:noFill/>
            <a:miter lim="800000"/>
            <a:headEnd/>
            <a:tailEnd/>
          </a:ln>
        </p:spPr>
        <p:txBody>
          <a:bodyPr wrap="square">
            <a:spAutoFit/>
          </a:bodyPr>
          <a:lstStyle/>
          <a:p>
            <a:pPr algn="ctr"/>
            <a:endParaRPr lang="en-US" sz="2000" b="1" dirty="0" smtClean="0">
              <a:cs typeface="Gill Sans MT"/>
            </a:endParaRPr>
          </a:p>
          <a:p>
            <a:pPr algn="ctr"/>
            <a:r>
              <a:rPr lang="en-US" sz="2200" b="1" dirty="0"/>
              <a:t>2004 Launched </a:t>
            </a:r>
            <a:r>
              <a:rPr lang="en-US" sz="2200" b="1" dirty="0" smtClean="0"/>
              <a:t>1</a:t>
            </a:r>
            <a:r>
              <a:rPr lang="en-US" sz="2200" b="1" baseline="30000" dirty="0" smtClean="0"/>
              <a:t>st</a:t>
            </a:r>
            <a:r>
              <a:rPr lang="en-US" sz="2200" b="1" dirty="0" smtClean="0"/>
              <a:t> Version </a:t>
            </a:r>
            <a:r>
              <a:rPr lang="en-US" sz="2200" b="1" dirty="0"/>
              <a:t>of </a:t>
            </a:r>
            <a:r>
              <a:rPr lang="en-US" sz="2200" b="1" dirty="0" smtClean="0"/>
              <a:t>the Money </a:t>
            </a:r>
            <a:r>
              <a:rPr lang="en-US" sz="2200" b="1" dirty="0" smtClean="0"/>
              <a:t>Max Account</a:t>
            </a:r>
            <a:endParaRPr lang="en-US" sz="2200" dirty="0"/>
          </a:p>
          <a:p>
            <a:pPr algn="ctr"/>
            <a:r>
              <a:rPr lang="en-US" dirty="0"/>
              <a:t>Award Winning Debt Elimination Software </a:t>
            </a:r>
          </a:p>
          <a:p>
            <a:pPr algn="ctr"/>
            <a:endParaRPr lang="en-US" sz="2000" b="1" dirty="0" smtClean="0">
              <a:cs typeface="Gill Sans MT"/>
            </a:endParaRPr>
          </a:p>
          <a:p>
            <a:pPr algn="ctr"/>
            <a:endParaRPr lang="en-US" sz="2000" dirty="0">
              <a:latin typeface="Gill Sans MT"/>
              <a:cs typeface="Gill Sans MT"/>
            </a:endParaRPr>
          </a:p>
          <a:p>
            <a:pPr algn="ctr"/>
            <a:endParaRPr lang="en-US" sz="2000" dirty="0"/>
          </a:p>
          <a:p>
            <a:pPr algn="ctr"/>
            <a:endParaRPr lang="en-US" sz="2000" dirty="0"/>
          </a:p>
          <a:p>
            <a:pPr algn="ctr"/>
            <a:endParaRPr lang="en-US" sz="2000" dirty="0"/>
          </a:p>
        </p:txBody>
      </p:sp>
      <p:sp>
        <p:nvSpPr>
          <p:cNvPr id="9" name="AutoShape 6"/>
          <p:cNvSpPr>
            <a:spLocks/>
          </p:cNvSpPr>
          <p:nvPr/>
        </p:nvSpPr>
        <p:spPr bwMode="auto">
          <a:xfrm>
            <a:off x="0" y="425450"/>
            <a:ext cx="9144000" cy="749300"/>
          </a:xfrm>
          <a:prstGeom prst="roundRect">
            <a:avLst>
              <a:gd name="adj" fmla="val 18644"/>
            </a:avLst>
          </a:prstGeom>
          <a:noFill/>
          <a:ln w="9525">
            <a:noFill/>
            <a:round/>
            <a:headEnd/>
            <a:tailEnd/>
          </a:ln>
        </p:spPr>
        <p:txBody>
          <a:bodyPr lIns="0" tIns="0" rIns="0" bIns="0" anchor="ctr"/>
          <a:lstStyle/>
          <a:p>
            <a:pPr algn="ctr"/>
            <a:r>
              <a:rPr lang="en-US" sz="3600" b="1" dirty="0" smtClean="0"/>
              <a:t>Our Story</a:t>
            </a:r>
            <a:endParaRPr lang="en-US" sz="3600" b="1" dirty="0">
              <a:latin typeface="Gill Sans MT"/>
              <a:cs typeface="Gill Sans MT"/>
            </a:endParaRPr>
          </a:p>
        </p:txBody>
      </p:sp>
      <p:sp>
        <p:nvSpPr>
          <p:cNvPr id="5" name="Rectangle 4"/>
          <p:cNvSpPr/>
          <p:nvPr/>
        </p:nvSpPr>
        <p:spPr>
          <a:xfrm>
            <a:off x="2197100" y="4907578"/>
            <a:ext cx="4572000" cy="984885"/>
          </a:xfrm>
          <a:prstGeom prst="rect">
            <a:avLst/>
          </a:prstGeom>
        </p:spPr>
        <p:txBody>
          <a:bodyPr>
            <a:spAutoFit/>
          </a:bodyPr>
          <a:lstStyle/>
          <a:p>
            <a:pPr algn="ctr"/>
            <a:r>
              <a:rPr lang="en-US" sz="2200" b="1" dirty="0" smtClean="0">
                <a:cs typeface="Gill Sans MT"/>
              </a:rPr>
              <a:t>2005-2006 Denver Beta Test</a:t>
            </a:r>
          </a:p>
          <a:p>
            <a:pPr algn="ctr"/>
            <a:r>
              <a:rPr lang="en-US" dirty="0" smtClean="0"/>
              <a:t>400 homeowners</a:t>
            </a:r>
          </a:p>
          <a:p>
            <a:pPr algn="ctr"/>
            <a:r>
              <a:rPr lang="en-US" dirty="0" smtClean="0"/>
              <a:t>Averaged 20% ahead of schedule</a:t>
            </a:r>
          </a:p>
        </p:txBody>
      </p:sp>
    </p:spTree>
    <p:extLst>
      <p:ext uri="{BB962C8B-B14F-4D97-AF65-F5344CB8AC3E}">
        <p14:creationId xmlns:p14="http://schemas.microsoft.com/office/powerpoint/2010/main" val="1852224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500"/>
                                        <p:tgtEl>
                                          <p:spTgt spid="655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gtEl>
                                        <p:attrNameLst>
                                          <p:attrName>style.visibility</p:attrName>
                                        </p:attrNameLst>
                                      </p:cBhvr>
                                      <p:to>
                                        <p:strVal val="visible"/>
                                      </p:to>
                                    </p:set>
                                    <p:animEffect transition="in" filter="fade">
                                      <p:cBhvr>
                                        <p:cTn id="12" dur="500"/>
                                        <p:tgtEl>
                                          <p:spTgt spid="65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1" grpId="0"/>
      <p:bldP spid="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81676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p>
            <a:pPr eaLnBrk="0" hangingPunct="0"/>
            <a:r>
              <a:rPr lang="en-US" sz="3000">
                <a:solidFill>
                  <a:schemeClr val="accent2"/>
                </a:solidFill>
                <a:cs typeface="Arial" charset="0"/>
              </a:rPr>
              <a:t/>
            </a:r>
            <a:br>
              <a:rPr lang="en-US" sz="3000">
                <a:solidFill>
                  <a:schemeClr val="accent2"/>
                </a:solidFill>
                <a:cs typeface="Arial" charset="0"/>
              </a:rPr>
            </a:br>
            <a:r>
              <a:rPr lang="en-US" sz="3000">
                <a:solidFill>
                  <a:schemeClr val="accent2"/>
                </a:solidFill>
                <a:cs typeface="Arial" charset="0"/>
              </a:rPr>
              <a:t> </a:t>
            </a:r>
            <a:r>
              <a:rPr lang="en-US" sz="3000">
                <a:solidFill>
                  <a:schemeClr val="bg1"/>
                </a:solidFill>
                <a:cs typeface="Arial" charset="0"/>
              </a:rPr>
              <a:t/>
            </a:r>
            <a:br>
              <a:rPr lang="en-US" sz="3000">
                <a:solidFill>
                  <a:schemeClr val="bg1"/>
                </a:solidFill>
                <a:cs typeface="Arial" charset="0"/>
              </a:rPr>
            </a:br>
            <a:r>
              <a:rPr lang="en-US" sz="3000">
                <a:solidFill>
                  <a:schemeClr val="bg1"/>
                </a:solidFill>
                <a:cs typeface="Arial" charset="0"/>
              </a:rPr>
              <a:t> </a:t>
            </a:r>
            <a:endParaRPr lang="en-US" sz="3000" b="1">
              <a:solidFill>
                <a:schemeClr val="bg1"/>
              </a:solidFill>
              <a:cs typeface="Arial" charset="0"/>
            </a:endParaRPr>
          </a:p>
        </p:txBody>
      </p:sp>
      <p:sp>
        <p:nvSpPr>
          <p:cNvPr id="278531" name="Rectangle 3"/>
          <p:cNvSpPr>
            <a:spLocks noGrp="1" noChangeArrowheads="1"/>
          </p:cNvSpPr>
          <p:nvPr>
            <p:ph type="body" idx="4294967295"/>
          </p:nvPr>
        </p:nvSpPr>
        <p:spPr>
          <a:xfrm>
            <a:off x="762000" y="1884363"/>
            <a:ext cx="8382000" cy="4875212"/>
          </a:xfrm>
        </p:spPr>
        <p:txBody>
          <a:bodyPr lIns="91436" tIns="45718" rIns="91436" bIns="45718">
            <a:normAutofit/>
          </a:bodyPr>
          <a:lstStyle/>
          <a:p>
            <a:pPr marL="0" indent="0">
              <a:buNone/>
              <a:tabLst>
                <a:tab pos="2112963" algn="r"/>
                <a:tab pos="2519363" algn="l"/>
              </a:tabLst>
            </a:pPr>
            <a:r>
              <a:rPr lang="en-US" sz="3500" dirty="0" smtClean="0">
                <a:latin typeface="Arial" charset="0"/>
                <a:ea typeface="ＭＳ Ｐゴシック" charset="0"/>
                <a:cs typeface="ＭＳ Ｐゴシック" charset="0"/>
              </a:rPr>
              <a:t>$200,000	     Original loan balance</a:t>
            </a:r>
            <a:endParaRPr lang="en-US" sz="3500" dirty="0" smtClean="0">
              <a:latin typeface="Times New Roman" charset="0"/>
              <a:ea typeface="ＭＳ Ｐゴシック" charset="0"/>
              <a:cs typeface="ＭＳ Ｐゴシック" charset="0"/>
            </a:endParaRPr>
          </a:p>
          <a:p>
            <a:pPr marL="0" indent="0" eaLnBrk="1" hangingPunct="1">
              <a:buFontTx/>
              <a:buNone/>
              <a:tabLst>
                <a:tab pos="2112963" algn="r"/>
                <a:tab pos="2519363" algn="l"/>
              </a:tabLst>
            </a:pPr>
            <a:r>
              <a:rPr lang="en-US" sz="3500" dirty="0" smtClean="0">
                <a:latin typeface="Arial" charset="0"/>
                <a:ea typeface="ＭＳ Ｐゴシック" charset="0"/>
                <a:cs typeface="ＭＳ Ｐゴシック" charset="0"/>
              </a:rPr>
              <a:t>$</a:t>
            </a:r>
            <a:r>
              <a:rPr lang="en-US" sz="3500" dirty="0">
                <a:latin typeface="Arial" charset="0"/>
                <a:ea typeface="ＭＳ Ｐゴシック" charset="0"/>
                <a:cs typeface="ＭＳ Ｐゴシック" charset="0"/>
              </a:rPr>
              <a:t>195,812	</a:t>
            </a:r>
            <a:r>
              <a:rPr lang="en-US" sz="3500" dirty="0" smtClean="0">
                <a:latin typeface="Arial" charset="0"/>
                <a:ea typeface="ＭＳ Ｐゴシック" charset="0"/>
                <a:cs typeface="ＭＳ Ｐゴシック" charset="0"/>
              </a:rPr>
              <a:t>     New </a:t>
            </a:r>
            <a:r>
              <a:rPr lang="en-US" sz="3500" dirty="0">
                <a:latin typeface="Arial" charset="0"/>
                <a:ea typeface="ＭＳ Ｐゴシック" charset="0"/>
                <a:cs typeface="ＭＳ Ｐゴシック" charset="0"/>
              </a:rPr>
              <a:t>principal loan balance</a:t>
            </a:r>
          </a:p>
          <a:p>
            <a:pPr marL="0" indent="0" eaLnBrk="1" hangingPunct="1">
              <a:buFontTx/>
              <a:buNone/>
              <a:tabLst>
                <a:tab pos="2112963" algn="r"/>
                <a:tab pos="2519363" algn="l"/>
              </a:tabLst>
            </a:pPr>
            <a:r>
              <a:rPr lang="en-US" sz="3500" dirty="0">
                <a:latin typeface="Arial" charset="0"/>
                <a:ea typeface="ＭＳ Ｐゴシック" charset="0"/>
                <a:cs typeface="ＭＳ Ｐゴシック" charset="0"/>
              </a:rPr>
              <a:t>           6%		Interest rate</a:t>
            </a:r>
          </a:p>
          <a:p>
            <a:pPr marL="0" indent="0" eaLnBrk="1" hangingPunct="1">
              <a:buFontTx/>
              <a:buNone/>
              <a:tabLst>
                <a:tab pos="2112963" algn="r"/>
                <a:tab pos="2519363" algn="l"/>
              </a:tabLst>
            </a:pPr>
            <a:r>
              <a:rPr lang="en-US" sz="3500" dirty="0">
                <a:latin typeface="Arial" charset="0"/>
                <a:ea typeface="ＭＳ Ｐゴシック" charset="0"/>
                <a:cs typeface="ＭＳ Ｐゴシック" charset="0"/>
              </a:rPr>
              <a:t>	      $1,199   	Monthly payment</a:t>
            </a:r>
          </a:p>
          <a:p>
            <a:pPr marL="0" indent="0" eaLnBrk="1" hangingPunct="1">
              <a:buFontTx/>
              <a:buNone/>
              <a:tabLst>
                <a:tab pos="2112963" algn="r"/>
                <a:tab pos="2519363" algn="l"/>
              </a:tabLst>
            </a:pPr>
            <a:r>
              <a:rPr lang="en-US" sz="3500" dirty="0">
                <a:latin typeface="Arial" charset="0"/>
                <a:ea typeface="ＭＳ Ｐゴシック" charset="0"/>
                <a:cs typeface="ＭＳ Ｐゴシック" charset="0"/>
              </a:rPr>
              <a:t>     	    </a:t>
            </a:r>
            <a:r>
              <a:rPr lang="en-US" sz="3500" i="1" dirty="0">
                <a:latin typeface="Arial" charset="0"/>
                <a:ea typeface="ＭＳ Ｐゴシック" charset="0"/>
                <a:cs typeface="ＭＳ Ｐゴシック" charset="0"/>
              </a:rPr>
              <a:t>340</a:t>
            </a:r>
            <a:r>
              <a:rPr lang="en-US" sz="3500" dirty="0">
                <a:latin typeface="Arial" charset="0"/>
                <a:ea typeface="ＭＳ Ｐゴシック" charset="0"/>
                <a:cs typeface="ＭＳ Ｐゴシック" charset="0"/>
              </a:rPr>
              <a:t>	Months </a:t>
            </a:r>
            <a:r>
              <a:rPr lang="en-US" sz="2000" dirty="0">
                <a:latin typeface="Arial" charset="0"/>
                <a:ea typeface="ＭＳ Ｐゴシック" charset="0"/>
                <a:cs typeface="ＭＳ Ｐゴシック" charset="0"/>
              </a:rPr>
              <a:t>(Not 358 – Cancelled 18 months)</a:t>
            </a:r>
          </a:p>
          <a:p>
            <a:pPr marL="0" indent="0" eaLnBrk="1" hangingPunct="1">
              <a:buFontTx/>
              <a:buNone/>
              <a:tabLst>
                <a:tab pos="2112963" algn="r"/>
                <a:tab pos="2519363" algn="l"/>
              </a:tabLst>
            </a:pPr>
            <a:r>
              <a:rPr lang="en-US" sz="3500" dirty="0">
                <a:latin typeface="Arial" charset="0"/>
                <a:ea typeface="ＭＳ Ｐゴシック" charset="0"/>
                <a:cs typeface="ＭＳ Ｐゴシック" charset="0"/>
              </a:rPr>
              <a:t>	$231,677	Original interest paid</a:t>
            </a:r>
          </a:p>
          <a:p>
            <a:pPr marL="0" indent="0" eaLnBrk="1" hangingPunct="1">
              <a:buFontTx/>
              <a:buNone/>
              <a:tabLst>
                <a:tab pos="2112963" algn="r"/>
                <a:tab pos="2519363" algn="l"/>
              </a:tabLst>
            </a:pPr>
            <a:r>
              <a:rPr lang="en-US" sz="3500" dirty="0">
                <a:latin typeface="Arial" charset="0"/>
                <a:ea typeface="ＭＳ Ｐゴシック" charset="0"/>
                <a:cs typeface="ＭＳ Ｐゴシック" charset="0"/>
              </a:rPr>
              <a:t>	-</a:t>
            </a:r>
            <a:r>
              <a:rPr lang="en-US" sz="3500" u="sng" dirty="0">
                <a:latin typeface="Arial" charset="0"/>
                <a:ea typeface="ＭＳ Ｐゴシック" charset="0"/>
                <a:cs typeface="ＭＳ Ｐゴシック" charset="0"/>
              </a:rPr>
              <a:t>$</a:t>
            </a:r>
            <a:r>
              <a:rPr lang="en-US" sz="3500" u="sng" dirty="0" smtClean="0">
                <a:latin typeface="Arial" charset="0"/>
                <a:ea typeface="ＭＳ Ｐゴシック" charset="0"/>
                <a:cs typeface="ＭＳ Ｐゴシック" charset="0"/>
              </a:rPr>
              <a:t>212,822</a:t>
            </a:r>
            <a:r>
              <a:rPr lang="en-US" sz="3500" dirty="0">
                <a:latin typeface="Arial" charset="0"/>
                <a:ea typeface="ＭＳ Ｐゴシック" charset="0"/>
                <a:cs typeface="ＭＳ Ｐゴシック" charset="0"/>
              </a:rPr>
              <a:t>	New interest paid</a:t>
            </a:r>
          </a:p>
          <a:p>
            <a:pPr marL="0" indent="0" eaLnBrk="1" hangingPunct="1">
              <a:buFontTx/>
              <a:buNone/>
              <a:tabLst>
                <a:tab pos="2112963" algn="r"/>
                <a:tab pos="2519363" algn="l"/>
              </a:tabLst>
            </a:pPr>
            <a:r>
              <a:rPr lang="en-US" sz="3500" dirty="0">
                <a:latin typeface="Arial" charset="0"/>
                <a:ea typeface="ＭＳ Ｐゴシック" charset="0"/>
                <a:cs typeface="ＭＳ Ｐゴシック" charset="0"/>
              </a:rPr>
              <a:t>	</a:t>
            </a:r>
            <a:r>
              <a:rPr lang="en-US" sz="3500" dirty="0" smtClean="0">
                <a:latin typeface="Arial" charset="0"/>
                <a:ea typeface="ＭＳ Ｐゴシック" charset="0"/>
                <a:cs typeface="ＭＳ Ｐゴシック" charset="0"/>
              </a:rPr>
              <a:t>    </a:t>
            </a:r>
            <a:r>
              <a:rPr lang="en-US" sz="3500" dirty="0" smtClean="0">
                <a:solidFill>
                  <a:srgbClr val="008000"/>
                </a:solidFill>
                <a:latin typeface="Arial" charset="0"/>
                <a:ea typeface="ＭＳ Ｐゴシック" charset="0"/>
                <a:cs typeface="ＭＳ Ｐゴシック" charset="0"/>
              </a:rPr>
              <a:t>$18,855  </a:t>
            </a:r>
            <a:r>
              <a:rPr lang="en-US" sz="3500" dirty="0">
                <a:latin typeface="Arial" charset="0"/>
                <a:ea typeface="ＭＳ Ｐゴシック" charset="0"/>
                <a:cs typeface="ＭＳ Ｐゴシック" charset="0"/>
              </a:rPr>
              <a:t>	Total Savings</a:t>
            </a:r>
            <a:endParaRPr lang="en-US" sz="3500" b="1" dirty="0">
              <a:solidFill>
                <a:srgbClr val="CC0000"/>
              </a:solidFill>
              <a:latin typeface="Times New Roman" charset="0"/>
              <a:ea typeface="ＭＳ Ｐゴシック" charset="0"/>
              <a:cs typeface="ＭＳ Ｐゴシック" charset="0"/>
            </a:endParaRPr>
          </a:p>
        </p:txBody>
      </p:sp>
      <p:sp>
        <p:nvSpPr>
          <p:cNvPr id="60420" name="Rectangle 5"/>
          <p:cNvSpPr>
            <a:spLocks noChangeArrowheads="1"/>
          </p:cNvSpPr>
          <p:nvPr/>
        </p:nvSpPr>
        <p:spPr bwMode="auto">
          <a:xfrm>
            <a:off x="1474788" y="593672"/>
            <a:ext cx="7467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70000"/>
              </a:lnSpc>
              <a:spcBef>
                <a:spcPct val="20000"/>
              </a:spcBef>
            </a:pPr>
            <a:r>
              <a:rPr lang="en-US" sz="4000" b="1" dirty="0" smtClean="0">
                <a:cs typeface="Arial" charset="0"/>
              </a:rPr>
              <a:t>Interest Cancellation</a:t>
            </a:r>
          </a:p>
        </p:txBody>
      </p:sp>
      <p:cxnSp>
        <p:nvCxnSpPr>
          <p:cNvPr id="60421" name="AutoShape 6"/>
          <p:cNvCxnSpPr>
            <a:cxnSpLocks noChangeShapeType="1"/>
          </p:cNvCxnSpPr>
          <p:nvPr/>
        </p:nvCxnSpPr>
        <p:spPr bwMode="auto">
          <a:xfrm>
            <a:off x="152400" y="1890713"/>
            <a:ext cx="8839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22" name="AutoShape 7"/>
          <p:cNvCxnSpPr>
            <a:cxnSpLocks noChangeShapeType="1"/>
          </p:cNvCxnSpPr>
          <p:nvPr/>
        </p:nvCxnSpPr>
        <p:spPr bwMode="auto">
          <a:xfrm>
            <a:off x="152400" y="3066862"/>
            <a:ext cx="8839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23" name="AutoShape 8"/>
          <p:cNvCxnSpPr>
            <a:cxnSpLocks noChangeShapeType="1"/>
          </p:cNvCxnSpPr>
          <p:nvPr/>
        </p:nvCxnSpPr>
        <p:spPr bwMode="auto">
          <a:xfrm>
            <a:off x="152400" y="4809872"/>
            <a:ext cx="8839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0" name="Picture 11"/>
          <p:cNvPicPr>
            <a:picLocks noChangeAspect="1" noChangeArrowheads="1"/>
          </p:cNvPicPr>
          <p:nvPr/>
        </p:nvPicPr>
        <p:blipFill>
          <a:blip r:embed="rId3" cstate="print"/>
          <a:srcRect/>
          <a:stretch>
            <a:fillRect/>
          </a:stretch>
        </p:blipFill>
        <p:spPr bwMode="auto">
          <a:xfrm>
            <a:off x="7640532" y="521421"/>
            <a:ext cx="1301856" cy="1301856"/>
          </a:xfrm>
          <a:prstGeom prst="rect">
            <a:avLst/>
          </a:prstGeom>
          <a:noFill/>
          <a:ln w="12700">
            <a:noFill/>
            <a:miter lim="800000"/>
            <a:headEnd/>
            <a:tailEnd/>
          </a:ln>
        </p:spPr>
      </p:pic>
      <p:pic>
        <p:nvPicPr>
          <p:cNvPr id="11" name="Picture 4"/>
          <p:cNvPicPr>
            <a:picLocks noChangeArrowheads="1"/>
          </p:cNvPicPr>
          <p:nvPr/>
        </p:nvPicPr>
        <p:blipFill>
          <a:blip r:embed="rId4" cstate="print"/>
          <a:srcRect/>
          <a:stretch>
            <a:fillRect/>
          </a:stretch>
        </p:blipFill>
        <p:spPr bwMode="auto">
          <a:xfrm>
            <a:off x="762000" y="2014620"/>
            <a:ext cx="1943100" cy="241300"/>
          </a:xfrm>
          <a:prstGeom prst="rect">
            <a:avLst/>
          </a:prstGeom>
          <a:noFill/>
          <a:ln w="12700">
            <a:noFill/>
            <a:miter lim="800000"/>
            <a:headEnd/>
            <a:tailEnd/>
          </a:ln>
        </p:spPr>
      </p:pic>
    </p:spTree>
    <p:extLst>
      <p:ext uri="{BB962C8B-B14F-4D97-AF65-F5344CB8AC3E}">
        <p14:creationId xmlns:p14="http://schemas.microsoft.com/office/powerpoint/2010/main" val="3777924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fade">
                                      <p:cBhvr>
                                        <p:cTn id="7" dur="500"/>
                                        <p:tgtEl>
                                          <p:spTgt spid="60421"/>
                                        </p:tgtEl>
                                      </p:cBhvr>
                                    </p:animEffect>
                                  </p:childTnLst>
                                </p:cTn>
                              </p:par>
                              <p:par>
                                <p:cTn id="8" presetID="10" presetClass="entr" presetSubtype="0" fill="hold" nodeType="withEffect">
                                  <p:stCondLst>
                                    <p:cond delay="0"/>
                                  </p:stCondLst>
                                  <p:childTnLst>
                                    <p:set>
                                      <p:cBhvr>
                                        <p:cTn id="9" dur="1" fill="hold">
                                          <p:stCondLst>
                                            <p:cond delay="0"/>
                                          </p:stCondLst>
                                        </p:cTn>
                                        <p:tgtEl>
                                          <p:spTgt spid="278531">
                                            <p:txEl>
                                              <p:pRg st="0" end="0"/>
                                            </p:txEl>
                                          </p:spTgt>
                                        </p:tgtEl>
                                        <p:attrNameLst>
                                          <p:attrName>style.visibility</p:attrName>
                                        </p:attrNameLst>
                                      </p:cBhvr>
                                      <p:to>
                                        <p:strVal val="visible"/>
                                      </p:to>
                                    </p:set>
                                    <p:animEffect transition="in" filter="fade">
                                      <p:cBhvr>
                                        <p:cTn id="10" dur="500"/>
                                        <p:tgtEl>
                                          <p:spTgt spid="27853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8531">
                                            <p:txEl>
                                              <p:pRg st="1" end="1"/>
                                            </p:txEl>
                                          </p:spTgt>
                                        </p:tgtEl>
                                        <p:attrNameLst>
                                          <p:attrName>style.visibility</p:attrName>
                                        </p:attrNameLst>
                                      </p:cBhvr>
                                      <p:to>
                                        <p:strVal val="visible"/>
                                      </p:to>
                                    </p:set>
                                    <p:animEffect transition="in" filter="fade">
                                      <p:cBhvr>
                                        <p:cTn id="18" dur="500"/>
                                        <p:tgtEl>
                                          <p:spTgt spid="2785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422"/>
                                        </p:tgtEl>
                                        <p:attrNameLst>
                                          <p:attrName>style.visibility</p:attrName>
                                        </p:attrNameLst>
                                      </p:cBhvr>
                                      <p:to>
                                        <p:strVal val="visible"/>
                                      </p:to>
                                    </p:set>
                                    <p:animEffect transition="in" filter="fade">
                                      <p:cBhvr>
                                        <p:cTn id="23" dur="500"/>
                                        <p:tgtEl>
                                          <p:spTgt spid="60422"/>
                                        </p:tgtEl>
                                      </p:cBhvr>
                                    </p:animEffect>
                                  </p:childTnLst>
                                </p:cTn>
                              </p:par>
                              <p:par>
                                <p:cTn id="24" presetID="10" presetClass="entr" presetSubtype="0" fill="hold" nodeType="withEffect">
                                  <p:stCondLst>
                                    <p:cond delay="0"/>
                                  </p:stCondLst>
                                  <p:childTnLst>
                                    <p:set>
                                      <p:cBhvr>
                                        <p:cTn id="25" dur="1" fill="hold">
                                          <p:stCondLst>
                                            <p:cond delay="0"/>
                                          </p:stCondLst>
                                        </p:cTn>
                                        <p:tgtEl>
                                          <p:spTgt spid="278531">
                                            <p:txEl>
                                              <p:pRg st="2" end="2"/>
                                            </p:txEl>
                                          </p:spTgt>
                                        </p:tgtEl>
                                        <p:attrNameLst>
                                          <p:attrName>style.visibility</p:attrName>
                                        </p:attrNameLst>
                                      </p:cBhvr>
                                      <p:to>
                                        <p:strVal val="visible"/>
                                      </p:to>
                                    </p:set>
                                    <p:animEffect transition="in" filter="fade">
                                      <p:cBhvr>
                                        <p:cTn id="26" dur="500"/>
                                        <p:tgtEl>
                                          <p:spTgt spid="27853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8531">
                                            <p:txEl>
                                              <p:pRg st="3" end="3"/>
                                            </p:txEl>
                                          </p:spTgt>
                                        </p:tgtEl>
                                        <p:attrNameLst>
                                          <p:attrName>style.visibility</p:attrName>
                                        </p:attrNameLst>
                                      </p:cBhvr>
                                      <p:to>
                                        <p:strVal val="visible"/>
                                      </p:to>
                                    </p:set>
                                    <p:animEffect transition="in" filter="fade">
                                      <p:cBhvr>
                                        <p:cTn id="31" dur="500"/>
                                        <p:tgtEl>
                                          <p:spTgt spid="27853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8531">
                                            <p:txEl>
                                              <p:pRg st="4" end="4"/>
                                            </p:txEl>
                                          </p:spTgt>
                                        </p:tgtEl>
                                        <p:attrNameLst>
                                          <p:attrName>style.visibility</p:attrName>
                                        </p:attrNameLst>
                                      </p:cBhvr>
                                      <p:to>
                                        <p:strVal val="visible"/>
                                      </p:to>
                                    </p:set>
                                    <p:animEffect transition="in" filter="fade">
                                      <p:cBhvr>
                                        <p:cTn id="36" dur="500"/>
                                        <p:tgtEl>
                                          <p:spTgt spid="278531">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0423"/>
                                        </p:tgtEl>
                                        <p:attrNameLst>
                                          <p:attrName>style.visibility</p:attrName>
                                        </p:attrNameLst>
                                      </p:cBhvr>
                                      <p:to>
                                        <p:strVal val="visible"/>
                                      </p:to>
                                    </p:set>
                                    <p:animEffect transition="in" filter="fade">
                                      <p:cBhvr>
                                        <p:cTn id="41" dur="500"/>
                                        <p:tgtEl>
                                          <p:spTgt spid="60423"/>
                                        </p:tgtEl>
                                      </p:cBhvr>
                                    </p:animEffect>
                                  </p:childTnLst>
                                </p:cTn>
                              </p:par>
                              <p:par>
                                <p:cTn id="42" presetID="10" presetClass="entr" presetSubtype="0" fill="hold" nodeType="withEffect">
                                  <p:stCondLst>
                                    <p:cond delay="0"/>
                                  </p:stCondLst>
                                  <p:childTnLst>
                                    <p:set>
                                      <p:cBhvr>
                                        <p:cTn id="43" dur="1" fill="hold">
                                          <p:stCondLst>
                                            <p:cond delay="0"/>
                                          </p:stCondLst>
                                        </p:cTn>
                                        <p:tgtEl>
                                          <p:spTgt spid="278531">
                                            <p:txEl>
                                              <p:pRg st="5" end="5"/>
                                            </p:txEl>
                                          </p:spTgt>
                                        </p:tgtEl>
                                        <p:attrNameLst>
                                          <p:attrName>style.visibility</p:attrName>
                                        </p:attrNameLst>
                                      </p:cBhvr>
                                      <p:to>
                                        <p:strVal val="visible"/>
                                      </p:to>
                                    </p:set>
                                    <p:animEffect transition="in" filter="fade">
                                      <p:cBhvr>
                                        <p:cTn id="44" dur="500"/>
                                        <p:tgtEl>
                                          <p:spTgt spid="27853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78531">
                                            <p:txEl>
                                              <p:pRg st="6" end="6"/>
                                            </p:txEl>
                                          </p:spTgt>
                                        </p:tgtEl>
                                        <p:attrNameLst>
                                          <p:attrName>style.visibility</p:attrName>
                                        </p:attrNameLst>
                                      </p:cBhvr>
                                      <p:to>
                                        <p:strVal val="visible"/>
                                      </p:to>
                                    </p:set>
                                    <p:animEffect transition="in" filter="fade">
                                      <p:cBhvr>
                                        <p:cTn id="49" dur="500"/>
                                        <p:tgtEl>
                                          <p:spTgt spid="278531">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278531">
                                            <p:txEl>
                                              <p:pRg st="7" end="7"/>
                                            </p:txEl>
                                          </p:spTgt>
                                        </p:tgtEl>
                                        <p:attrNameLst>
                                          <p:attrName>style.visibility</p:attrName>
                                        </p:attrNameLst>
                                      </p:cBhvr>
                                      <p:to>
                                        <p:strVal val="visible"/>
                                      </p:to>
                                    </p:set>
                                    <p:animEffect transition="in" filter="fade">
                                      <p:cBhvr>
                                        <p:cTn id="54" dur="500"/>
                                        <p:tgtEl>
                                          <p:spTgt spid="278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3400" y="247704"/>
            <a:ext cx="9144000" cy="1143000"/>
          </a:xfrm>
        </p:spPr>
        <p:txBody>
          <a:bodyPr>
            <a:normAutofit/>
          </a:bodyPr>
          <a:lstStyle/>
          <a:p>
            <a:pPr algn="ctr"/>
            <a:r>
              <a:rPr lang="en-US" sz="2800" b="1" dirty="0">
                <a:solidFill>
                  <a:schemeClr val="tx1"/>
                </a:solidFill>
                <a:latin typeface="Arial" charset="0"/>
                <a:ea typeface="ＭＳ Ｐゴシック" charset="0"/>
                <a:cs typeface="ＭＳ Ｐゴシック" charset="0"/>
              </a:rPr>
              <a:t>How Would you Pay this off?</a:t>
            </a:r>
          </a:p>
        </p:txBody>
      </p:sp>
      <p:sp>
        <p:nvSpPr>
          <p:cNvPr id="4" name="Rectangle 9"/>
          <p:cNvSpPr>
            <a:spLocks noChangeArrowheads="1"/>
          </p:cNvSpPr>
          <p:nvPr/>
        </p:nvSpPr>
        <p:spPr bwMode="auto">
          <a:xfrm>
            <a:off x="228600" y="3352800"/>
            <a:ext cx="1295400" cy="2514600"/>
          </a:xfrm>
          <a:prstGeom prst="rect">
            <a:avLst/>
          </a:prstGeom>
          <a:solidFill>
            <a:srgbClr val="CC0000"/>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CC0000"/>
            </a:extrusionClr>
          </a:sp3d>
        </p:spPr>
        <p:txBody>
          <a:bodyPr anchor="ctr">
            <a:spAutoFit/>
            <a:flatTx/>
          </a:bodyPr>
          <a:lstStyle/>
          <a:p>
            <a:endParaRPr lang="en-US" sz="1800"/>
          </a:p>
        </p:txBody>
      </p:sp>
      <p:sp>
        <p:nvSpPr>
          <p:cNvPr id="6" name="Rectangle 13"/>
          <p:cNvSpPr>
            <a:spLocks noChangeArrowheads="1"/>
          </p:cNvSpPr>
          <p:nvPr/>
        </p:nvSpPr>
        <p:spPr bwMode="auto">
          <a:xfrm>
            <a:off x="5562600" y="2895600"/>
            <a:ext cx="1295400" cy="2971800"/>
          </a:xfrm>
          <a:prstGeom prst="rect">
            <a:avLst/>
          </a:prstGeom>
          <a:solidFill>
            <a:srgbClr val="008000"/>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008000"/>
            </a:extrusionClr>
          </a:sp3d>
        </p:spPr>
        <p:txBody>
          <a:bodyPr anchor="ctr">
            <a:spAutoFit/>
            <a:flatTx/>
          </a:bodyPr>
          <a:lstStyle/>
          <a:p>
            <a:endParaRPr lang="en-US" sz="1800"/>
          </a:p>
        </p:txBody>
      </p:sp>
      <p:sp>
        <p:nvSpPr>
          <p:cNvPr id="7" name="Rectangle 14"/>
          <p:cNvSpPr>
            <a:spLocks noChangeArrowheads="1"/>
          </p:cNvSpPr>
          <p:nvPr/>
        </p:nvSpPr>
        <p:spPr bwMode="auto">
          <a:xfrm>
            <a:off x="3810000" y="3886200"/>
            <a:ext cx="1219200" cy="1981200"/>
          </a:xfrm>
          <a:prstGeom prst="rect">
            <a:avLst/>
          </a:prstGeom>
          <a:solidFill>
            <a:srgbClr val="FF6600"/>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6600"/>
            </a:extrusionClr>
          </a:sp3d>
        </p:spPr>
        <p:txBody>
          <a:bodyPr anchor="ctr">
            <a:spAutoFit/>
            <a:flatTx/>
          </a:bodyPr>
          <a:lstStyle/>
          <a:p>
            <a:endParaRPr lang="en-US" sz="1800"/>
          </a:p>
        </p:txBody>
      </p:sp>
      <p:sp>
        <p:nvSpPr>
          <p:cNvPr id="8" name="Rectangle 15"/>
          <p:cNvSpPr>
            <a:spLocks noChangeArrowheads="1"/>
          </p:cNvSpPr>
          <p:nvPr/>
        </p:nvSpPr>
        <p:spPr bwMode="auto">
          <a:xfrm>
            <a:off x="1981200" y="4495800"/>
            <a:ext cx="1295400" cy="1371600"/>
          </a:xfrm>
          <a:prstGeom prst="rect">
            <a:avLst/>
          </a:prstGeom>
          <a:solidFill>
            <a:srgbClr val="FFFF00"/>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nchor="ctr">
            <a:spAutoFit/>
            <a:flatTx/>
          </a:bodyPr>
          <a:lstStyle/>
          <a:p>
            <a:endParaRPr lang="en-US" sz="1800"/>
          </a:p>
        </p:txBody>
      </p:sp>
      <p:sp>
        <p:nvSpPr>
          <p:cNvPr id="9" name="Text Box 16"/>
          <p:cNvSpPr txBox="1">
            <a:spLocks noChangeArrowheads="1"/>
          </p:cNvSpPr>
          <p:nvPr/>
        </p:nvSpPr>
        <p:spPr bwMode="auto">
          <a:xfrm>
            <a:off x="228600" y="3733800"/>
            <a:ext cx="129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rPr>
              <a:t>$10,700</a:t>
            </a:r>
          </a:p>
          <a:p>
            <a:pPr eaLnBrk="1" hangingPunct="1"/>
            <a:r>
              <a:rPr lang="en-US" b="1" dirty="0">
                <a:solidFill>
                  <a:schemeClr val="bg1"/>
                </a:solidFill>
              </a:rPr>
              <a:t>7%</a:t>
            </a:r>
            <a:endParaRPr lang="en-US" sz="1600" b="1" dirty="0">
              <a:solidFill>
                <a:schemeClr val="bg1"/>
              </a:solidFill>
            </a:endParaRPr>
          </a:p>
          <a:p>
            <a:pPr eaLnBrk="1" hangingPunct="1"/>
            <a:r>
              <a:rPr lang="en-US" sz="1600" b="1" dirty="0" smtClean="0">
                <a:solidFill>
                  <a:schemeClr val="bg1"/>
                </a:solidFill>
              </a:rPr>
              <a:t>Student </a:t>
            </a:r>
            <a:r>
              <a:rPr lang="en-US" sz="1600" b="1" dirty="0">
                <a:solidFill>
                  <a:schemeClr val="bg1"/>
                </a:solidFill>
              </a:rPr>
              <a:t>Loan</a:t>
            </a:r>
            <a:endParaRPr lang="en-US" b="1" dirty="0">
              <a:solidFill>
                <a:schemeClr val="bg1"/>
              </a:solidFill>
            </a:endParaRPr>
          </a:p>
        </p:txBody>
      </p:sp>
      <p:sp>
        <p:nvSpPr>
          <p:cNvPr id="10" name="Rectangle 17"/>
          <p:cNvSpPr>
            <a:spLocks noChangeArrowheads="1"/>
          </p:cNvSpPr>
          <p:nvPr/>
        </p:nvSpPr>
        <p:spPr bwMode="auto">
          <a:xfrm>
            <a:off x="7391400" y="1219200"/>
            <a:ext cx="1295400" cy="4648200"/>
          </a:xfrm>
          <a:prstGeom prst="rect">
            <a:avLst/>
          </a:prstGeom>
          <a:solidFill>
            <a:srgbClr val="000090"/>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000080"/>
            </a:extrusionClr>
          </a:sp3d>
        </p:spPr>
        <p:txBody>
          <a:bodyPr anchor="ctr">
            <a:spAutoFit/>
            <a:flatTx/>
          </a:bodyPr>
          <a:lstStyle/>
          <a:p>
            <a:endParaRPr lang="en-US" sz="1800"/>
          </a:p>
        </p:txBody>
      </p:sp>
      <p:sp>
        <p:nvSpPr>
          <p:cNvPr id="11" name="Text Box 18"/>
          <p:cNvSpPr txBox="1">
            <a:spLocks noChangeArrowheads="1"/>
          </p:cNvSpPr>
          <p:nvPr/>
        </p:nvSpPr>
        <p:spPr bwMode="auto">
          <a:xfrm>
            <a:off x="1981200" y="4495800"/>
            <a:ext cx="129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bg1"/>
                </a:solidFill>
              </a:rPr>
              <a:t>$4,800</a:t>
            </a:r>
          </a:p>
          <a:p>
            <a:pPr eaLnBrk="1" hangingPunct="1"/>
            <a:r>
              <a:rPr lang="en-US" b="1" dirty="0">
                <a:solidFill>
                  <a:schemeClr val="bg1"/>
                </a:solidFill>
              </a:rPr>
              <a:t>12%</a:t>
            </a:r>
            <a:endParaRPr lang="en-US" sz="1600" b="1" dirty="0">
              <a:solidFill>
                <a:schemeClr val="bg1"/>
              </a:solidFill>
            </a:endParaRPr>
          </a:p>
          <a:p>
            <a:pPr eaLnBrk="1" hangingPunct="1"/>
            <a:r>
              <a:rPr lang="en-US" sz="1600" b="1" dirty="0" smtClean="0">
                <a:solidFill>
                  <a:schemeClr val="bg1"/>
                </a:solidFill>
              </a:rPr>
              <a:t>Credit Card</a:t>
            </a:r>
            <a:endParaRPr lang="en-US" b="1" dirty="0">
              <a:solidFill>
                <a:schemeClr val="bg1"/>
              </a:solidFill>
            </a:endParaRPr>
          </a:p>
        </p:txBody>
      </p:sp>
      <p:sp>
        <p:nvSpPr>
          <p:cNvPr id="13" name="Text Box 20"/>
          <p:cNvSpPr txBox="1">
            <a:spLocks noChangeArrowheads="1"/>
          </p:cNvSpPr>
          <p:nvPr/>
        </p:nvSpPr>
        <p:spPr bwMode="auto">
          <a:xfrm>
            <a:off x="3810000" y="40386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$8,000</a:t>
            </a:r>
          </a:p>
          <a:p>
            <a:pPr eaLnBrk="1" hangingPunct="1"/>
            <a:r>
              <a:rPr lang="en-US" b="1">
                <a:solidFill>
                  <a:schemeClr val="bg1"/>
                </a:solidFill>
              </a:rPr>
              <a:t>9%</a:t>
            </a:r>
            <a:endParaRPr lang="en-US" sz="1600" b="1">
              <a:solidFill>
                <a:schemeClr val="bg1"/>
              </a:solidFill>
            </a:endParaRPr>
          </a:p>
          <a:p>
            <a:pPr eaLnBrk="1" hangingPunct="1"/>
            <a:r>
              <a:rPr lang="en-US" sz="1600" b="1">
                <a:solidFill>
                  <a:schemeClr val="bg1"/>
                </a:solidFill>
              </a:rPr>
              <a:t>Credit Card</a:t>
            </a:r>
            <a:endParaRPr lang="en-US" b="1">
              <a:solidFill>
                <a:schemeClr val="bg1"/>
              </a:solidFill>
            </a:endParaRPr>
          </a:p>
        </p:txBody>
      </p:sp>
      <p:sp>
        <p:nvSpPr>
          <p:cNvPr id="14" name="Text Box 21"/>
          <p:cNvSpPr txBox="1">
            <a:spLocks noChangeArrowheads="1"/>
          </p:cNvSpPr>
          <p:nvPr/>
        </p:nvSpPr>
        <p:spPr bwMode="auto">
          <a:xfrm>
            <a:off x="5562600" y="3505200"/>
            <a:ext cx="129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$20,000</a:t>
            </a:r>
          </a:p>
          <a:p>
            <a:pPr eaLnBrk="1" hangingPunct="1"/>
            <a:r>
              <a:rPr lang="en-US" b="1">
                <a:solidFill>
                  <a:schemeClr val="bg1"/>
                </a:solidFill>
              </a:rPr>
              <a:t>7%</a:t>
            </a:r>
            <a:endParaRPr lang="en-US" sz="1600" b="1">
              <a:solidFill>
                <a:schemeClr val="bg1"/>
              </a:solidFill>
            </a:endParaRPr>
          </a:p>
          <a:p>
            <a:pPr eaLnBrk="1" hangingPunct="1"/>
            <a:r>
              <a:rPr lang="en-US" sz="1600" b="1">
                <a:solidFill>
                  <a:schemeClr val="bg1"/>
                </a:solidFill>
              </a:rPr>
              <a:t>Auto Loan</a:t>
            </a:r>
            <a:endParaRPr lang="en-US" b="1">
              <a:solidFill>
                <a:schemeClr val="bg1"/>
              </a:solidFill>
            </a:endParaRPr>
          </a:p>
        </p:txBody>
      </p:sp>
      <p:sp>
        <p:nvSpPr>
          <p:cNvPr id="15" name="Text Box 22"/>
          <p:cNvSpPr txBox="1">
            <a:spLocks noChangeArrowheads="1"/>
          </p:cNvSpPr>
          <p:nvPr/>
        </p:nvSpPr>
        <p:spPr bwMode="auto">
          <a:xfrm>
            <a:off x="7315200" y="2743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$200,000</a:t>
            </a:r>
          </a:p>
          <a:p>
            <a:pPr eaLnBrk="1" hangingPunct="1"/>
            <a:r>
              <a:rPr lang="en-US" b="1">
                <a:solidFill>
                  <a:schemeClr val="bg1"/>
                </a:solidFill>
              </a:rPr>
              <a:t>6%</a:t>
            </a:r>
            <a:endParaRPr lang="en-US" sz="1600" b="1">
              <a:solidFill>
                <a:schemeClr val="bg1"/>
              </a:solidFill>
            </a:endParaRPr>
          </a:p>
          <a:p>
            <a:pPr eaLnBrk="1" hangingPunct="1"/>
            <a:r>
              <a:rPr lang="en-US" sz="1600" b="1">
                <a:solidFill>
                  <a:schemeClr val="bg1"/>
                </a:solidFill>
              </a:rPr>
              <a:t>Mortgage</a:t>
            </a:r>
            <a:endParaRPr lang="en-US" b="1">
              <a:solidFill>
                <a:schemeClr val="bg1"/>
              </a:solidFill>
            </a:endParaRPr>
          </a:p>
        </p:txBody>
      </p:sp>
      <p:sp>
        <p:nvSpPr>
          <p:cNvPr id="17" name="TextBox 16"/>
          <p:cNvSpPr txBox="1">
            <a:spLocks noChangeArrowheads="1"/>
          </p:cNvSpPr>
          <p:nvPr/>
        </p:nvSpPr>
        <p:spPr bwMode="auto">
          <a:xfrm>
            <a:off x="4191000" y="1371600"/>
            <a:ext cx="45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t>1</a:t>
            </a:r>
          </a:p>
        </p:txBody>
      </p:sp>
      <p:sp>
        <p:nvSpPr>
          <p:cNvPr id="18" name="TextBox 17"/>
          <p:cNvSpPr txBox="1">
            <a:spLocks noChangeArrowheads="1"/>
          </p:cNvSpPr>
          <p:nvPr/>
        </p:nvSpPr>
        <p:spPr bwMode="auto">
          <a:xfrm>
            <a:off x="4191000" y="1371600"/>
            <a:ext cx="523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t>2</a:t>
            </a:r>
          </a:p>
        </p:txBody>
      </p:sp>
      <p:sp>
        <p:nvSpPr>
          <p:cNvPr id="19" name="TextBox 18"/>
          <p:cNvSpPr txBox="1">
            <a:spLocks noChangeArrowheads="1"/>
          </p:cNvSpPr>
          <p:nvPr/>
        </p:nvSpPr>
        <p:spPr bwMode="auto">
          <a:xfrm>
            <a:off x="4191000" y="1371600"/>
            <a:ext cx="523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t>6</a:t>
            </a:r>
          </a:p>
        </p:txBody>
      </p:sp>
      <p:sp>
        <p:nvSpPr>
          <p:cNvPr id="20" name="TextBox 19"/>
          <p:cNvSpPr txBox="1">
            <a:spLocks noChangeArrowheads="1"/>
          </p:cNvSpPr>
          <p:nvPr/>
        </p:nvSpPr>
        <p:spPr bwMode="auto">
          <a:xfrm>
            <a:off x="4038600" y="1371600"/>
            <a:ext cx="106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t>24</a:t>
            </a:r>
          </a:p>
        </p:txBody>
      </p:sp>
      <p:sp>
        <p:nvSpPr>
          <p:cNvPr id="21" name="TextBox 20"/>
          <p:cNvSpPr txBox="1">
            <a:spLocks noChangeArrowheads="1"/>
          </p:cNvSpPr>
          <p:nvPr/>
        </p:nvSpPr>
        <p:spPr bwMode="auto">
          <a:xfrm>
            <a:off x="3810000" y="1371600"/>
            <a:ext cx="12017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a:t>120</a:t>
            </a:r>
          </a:p>
        </p:txBody>
      </p:sp>
      <p:pic>
        <p:nvPicPr>
          <p:cNvPr id="22" name="Picture 12" descr="Reverse_Mortgage"/>
          <p:cNvPicPr>
            <a:picLocks noChangeAspect="1" noChangeArrowheads="1"/>
          </p:cNvPicPr>
          <p:nvPr/>
        </p:nvPicPr>
        <p:blipFill>
          <a:blip r:embed="rId3" cstate="print">
            <a:clrChange>
              <a:clrFrom>
                <a:srgbClr val="FCFDFF"/>
              </a:clrFrom>
              <a:clrTo>
                <a:srgbClr val="FCFDFF">
                  <a:alpha val="0"/>
                </a:srgbClr>
              </a:clrTo>
            </a:clrChange>
          </a:blip>
          <a:srcRect/>
          <a:stretch>
            <a:fillRect/>
          </a:stretch>
        </p:blipFill>
        <p:spPr bwMode="auto">
          <a:xfrm>
            <a:off x="7672039" y="240997"/>
            <a:ext cx="1014762" cy="832813"/>
          </a:xfrm>
          <a:prstGeom prst="rect">
            <a:avLst/>
          </a:prstGeom>
          <a:noFill/>
          <a:ln w="9525">
            <a:noFill/>
            <a:miter lim="800000"/>
            <a:headEnd/>
            <a:tailEnd/>
          </a:ln>
        </p:spPr>
      </p:pic>
      <p:pic>
        <p:nvPicPr>
          <p:cNvPr id="23" name="Picture 15"/>
          <p:cNvPicPr>
            <a:picLocks noChangeAspect="1" noChangeArrowheads="1"/>
          </p:cNvPicPr>
          <p:nvPr/>
        </p:nvPicPr>
        <p:blipFill>
          <a:blip r:embed="rId4" cstate="print">
            <a:clrChange>
              <a:clrFrom>
                <a:srgbClr val="FFFFFF"/>
              </a:clrFrom>
              <a:clrTo>
                <a:srgbClr val="FFFFFF">
                  <a:alpha val="0"/>
                </a:srgbClr>
              </a:clrTo>
            </a:clrChange>
          </a:blip>
          <a:srcRect l="774" t="23280" r="75223" b="61815"/>
          <a:stretch>
            <a:fillRect/>
          </a:stretch>
        </p:blipFill>
        <p:spPr bwMode="auto">
          <a:xfrm>
            <a:off x="5656948" y="2080260"/>
            <a:ext cx="1371600" cy="662940"/>
          </a:xfrm>
          <a:prstGeom prst="rect">
            <a:avLst/>
          </a:prstGeom>
          <a:noFill/>
          <a:ln w="9525">
            <a:noFill/>
            <a:miter lim="800000"/>
            <a:headEnd/>
            <a:tailEnd/>
          </a:ln>
        </p:spPr>
      </p:pic>
      <p:pic>
        <p:nvPicPr>
          <p:cNvPr id="24" name="Picture 9" descr="Credit_Card_visa_collectable_happy_shoppers"/>
          <p:cNvPicPr>
            <a:picLocks noChangeAspect="1" noChangeArrowheads="1"/>
          </p:cNvPicPr>
          <p:nvPr/>
        </p:nvPicPr>
        <p:blipFill>
          <a:blip r:embed="rId5" cstate="print"/>
          <a:srcRect/>
          <a:stretch>
            <a:fillRect/>
          </a:stretch>
        </p:blipFill>
        <p:spPr bwMode="auto">
          <a:xfrm>
            <a:off x="3962400" y="2954528"/>
            <a:ext cx="1049338" cy="660209"/>
          </a:xfrm>
          <a:prstGeom prst="rect">
            <a:avLst/>
          </a:prstGeom>
          <a:noFill/>
          <a:ln w="9525">
            <a:noFill/>
            <a:miter lim="800000"/>
            <a:headEnd/>
            <a:tailEnd/>
          </a:ln>
        </p:spPr>
      </p:pic>
      <p:pic>
        <p:nvPicPr>
          <p:cNvPr id="25" name="Picture 12" descr="http://www.myloadtest.com/images/credit-car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21945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ownload.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0" y="2195512"/>
            <a:ext cx="900747" cy="900747"/>
          </a:xfrm>
          <a:prstGeom prst="rect">
            <a:avLst/>
          </a:prstGeom>
        </p:spPr>
      </p:pic>
    </p:spTree>
    <p:extLst>
      <p:ext uri="{BB962C8B-B14F-4D97-AF65-F5344CB8AC3E}">
        <p14:creationId xmlns:p14="http://schemas.microsoft.com/office/powerpoint/2010/main" val="1882064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57764" y="355600"/>
            <a:ext cx="9144000" cy="1143000"/>
          </a:xfrm>
        </p:spPr>
        <p:txBody>
          <a:bodyPr>
            <a:normAutofit/>
          </a:bodyPr>
          <a:lstStyle/>
          <a:p>
            <a:pPr algn="ctr"/>
            <a:r>
              <a:rPr lang="en-US" sz="4000" b="1" dirty="0">
                <a:solidFill>
                  <a:srgbClr val="000000"/>
                </a:solidFill>
                <a:latin typeface="Arial" charset="0"/>
                <a:ea typeface="ＭＳ Ｐゴシック" charset="0"/>
                <a:cs typeface="ＭＳ Ｐゴシック" charset="0"/>
              </a:rPr>
              <a:t>4. Strategic Payoff</a:t>
            </a:r>
          </a:p>
        </p:txBody>
      </p:sp>
      <p:sp>
        <p:nvSpPr>
          <p:cNvPr id="70659" name="Content Placeholder 2"/>
          <p:cNvSpPr>
            <a:spLocks noGrp="1"/>
          </p:cNvSpPr>
          <p:nvPr>
            <p:ph idx="1"/>
          </p:nvPr>
        </p:nvSpPr>
        <p:spPr>
          <a:xfrm>
            <a:off x="457200" y="2082800"/>
            <a:ext cx="8229600" cy="4525963"/>
          </a:xfrm>
        </p:spPr>
        <p:txBody>
          <a:bodyPr>
            <a:normAutofit/>
          </a:bodyPr>
          <a:lstStyle/>
          <a:p>
            <a:pPr>
              <a:buFontTx/>
              <a:buNone/>
            </a:pPr>
            <a:r>
              <a:rPr lang="en-US" sz="2800" dirty="0" smtClean="0">
                <a:latin typeface="Arial" charset="0"/>
                <a:ea typeface="ＭＳ Ｐゴシック" charset="0"/>
                <a:cs typeface="ＭＳ Ｐゴシック" charset="0"/>
              </a:rPr>
              <a:t>Looks </a:t>
            </a:r>
            <a:r>
              <a:rPr lang="en-US" sz="2800" dirty="0">
                <a:latin typeface="Arial" charset="0"/>
                <a:ea typeface="ＭＳ Ｐゴシック" charset="0"/>
                <a:cs typeface="ＭＳ Ｐゴシック" charset="0"/>
              </a:rPr>
              <a:t>at the </a:t>
            </a:r>
            <a:r>
              <a:rPr lang="en-US" sz="2800" dirty="0" smtClean="0">
                <a:latin typeface="Arial" charset="0"/>
                <a:ea typeface="ＭＳ Ｐゴシック" charset="0"/>
                <a:cs typeface="ＭＳ Ｐゴシック" charset="0"/>
              </a:rPr>
              <a:t>characteristics </a:t>
            </a:r>
            <a:r>
              <a:rPr lang="en-US" sz="2800" dirty="0">
                <a:latin typeface="Arial" charset="0"/>
                <a:ea typeface="ＭＳ Ｐゴシック" charset="0"/>
                <a:cs typeface="ＭＳ Ｐゴシック" charset="0"/>
              </a:rPr>
              <a:t>of each </a:t>
            </a:r>
            <a:r>
              <a:rPr lang="en-US" sz="2800" dirty="0" smtClean="0">
                <a:latin typeface="Arial" charset="0"/>
                <a:ea typeface="ＭＳ Ｐゴシック" charset="0"/>
                <a:cs typeface="ＭＳ Ｐゴシック" charset="0"/>
              </a:rPr>
              <a:t>debt including:</a:t>
            </a:r>
          </a:p>
          <a:p>
            <a:pPr>
              <a:buFontTx/>
              <a:buNone/>
            </a:pPr>
            <a:endParaRPr lang="en-US" sz="28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Amount owed </a:t>
            </a:r>
          </a:p>
          <a:p>
            <a:r>
              <a:rPr lang="en-US" sz="2800" dirty="0">
                <a:latin typeface="Arial" charset="0"/>
                <a:ea typeface="ＭＳ Ｐゴシック" charset="0"/>
                <a:cs typeface="ＭＳ Ｐゴシック" charset="0"/>
              </a:rPr>
              <a:t>Length of debt</a:t>
            </a:r>
          </a:p>
          <a:p>
            <a:r>
              <a:rPr lang="en-US" sz="2800" dirty="0">
                <a:latin typeface="Arial" charset="0"/>
                <a:ea typeface="ＭＳ Ｐゴシック" charset="0"/>
                <a:cs typeface="ＭＳ Ｐゴシック" charset="0"/>
              </a:rPr>
              <a:t>Interest rate </a:t>
            </a:r>
          </a:p>
          <a:p>
            <a:r>
              <a:rPr lang="en-US" sz="2800" dirty="0">
                <a:latin typeface="Arial" charset="0"/>
                <a:ea typeface="ＭＳ Ｐゴシック" charset="0"/>
                <a:cs typeface="ＭＳ Ｐゴシック" charset="0"/>
              </a:rPr>
              <a:t>Calculation of Payment</a:t>
            </a:r>
          </a:p>
          <a:p>
            <a:r>
              <a:rPr lang="en-US" sz="2800" dirty="0">
                <a:latin typeface="Arial" charset="0"/>
                <a:ea typeface="ＭＳ Ｐゴシック" charset="0"/>
                <a:cs typeface="ＭＳ Ｐゴシック" charset="0"/>
              </a:rPr>
              <a:t>Adjusting Rates</a:t>
            </a:r>
            <a:endParaRPr lang="en-US" sz="2800" dirty="0">
              <a:solidFill>
                <a:srgbClr val="FF0000"/>
              </a:solidFill>
              <a:latin typeface="Arial" charset="0"/>
              <a:ea typeface="ＭＳ Ｐゴシック" charset="0"/>
              <a:cs typeface="ＭＳ Ｐゴシック" charset="0"/>
            </a:endParaRPr>
          </a:p>
        </p:txBody>
      </p:sp>
      <p:pic>
        <p:nvPicPr>
          <p:cNvPr id="2" name="Picture 1"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3311334"/>
            <a:ext cx="3492500" cy="2324100"/>
          </a:xfrm>
          <a:prstGeom prst="rect">
            <a:avLst/>
          </a:prstGeom>
        </p:spPr>
      </p:pic>
    </p:spTree>
    <p:extLst>
      <p:ext uri="{BB962C8B-B14F-4D97-AF65-F5344CB8AC3E}">
        <p14:creationId xmlns:p14="http://schemas.microsoft.com/office/powerpoint/2010/main" val="3809984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fade">
                                      <p:cBhvr>
                                        <p:cTn id="12" dur="500"/>
                                        <p:tgtEl>
                                          <p:spTgt spid="706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animEffect transition="in" filter="fade">
                                      <p:cBhvr>
                                        <p:cTn id="17" dur="500"/>
                                        <p:tgtEl>
                                          <p:spTgt spid="706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fade">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fade">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fade">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53345861"/>
              </p:ext>
            </p:extLst>
          </p:nvPr>
        </p:nvGraphicFramePr>
        <p:xfrm>
          <a:off x="1524000" y="1828800"/>
          <a:ext cx="6172200" cy="640080"/>
        </p:xfrm>
        <a:graphic>
          <a:graphicData uri="http://schemas.openxmlformats.org/drawingml/2006/table">
            <a:tbl>
              <a:tblPr/>
              <a:tblGrid>
                <a:gridCol w="3048000"/>
                <a:gridCol w="3124200"/>
              </a:tblGrid>
              <a:tr h="6127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Conventional Program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B46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ea typeface="ＭＳ Ｐゴシック" charset="0"/>
                          <a:cs typeface="ＭＳ Ｐゴシック" charset="0"/>
                        </a:rPr>
                        <a:t>Money Max </a:t>
                      </a:r>
                      <a:r>
                        <a:rPr kumimoji="0" lang="en-US" sz="1800" b="1" i="0" u="none" strike="noStrike" cap="none" normalizeH="0" baseline="0" dirty="0" smtClean="0">
                          <a:ln>
                            <a:noFill/>
                          </a:ln>
                          <a:solidFill>
                            <a:srgbClr val="000000"/>
                          </a:solidFill>
                          <a:effectLst/>
                          <a:latin typeface="Arial" charset="0"/>
                          <a:ea typeface="ＭＳ Ｐゴシック" charset="0"/>
                          <a:cs typeface="ＭＳ Ｐゴシック" charset="0"/>
                        </a:rPr>
                        <a:t>Account</a:t>
                      </a:r>
                      <a:endParaRPr kumimoji="0" lang="en-US" sz="1800" b="1" i="0" u="none" strike="noStrike" cap="none" normalizeH="0" baseline="30000" dirty="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DB460"/>
                    </a:solidFill>
                  </a:tcPr>
                </a:tc>
              </a:tr>
            </a:tbl>
          </a:graphicData>
        </a:graphic>
      </p:graphicFrame>
      <p:sp>
        <p:nvSpPr>
          <p:cNvPr id="87059" name="TextBox 4"/>
          <p:cNvSpPr txBox="1">
            <a:spLocks noChangeArrowheads="1"/>
          </p:cNvSpPr>
          <p:nvPr/>
        </p:nvSpPr>
        <p:spPr bwMode="auto">
          <a:xfrm>
            <a:off x="1181100" y="4953000"/>
            <a:ext cx="6781800" cy="954088"/>
          </a:xfrm>
          <a:prstGeom prst="rect">
            <a:avLst/>
          </a:prstGeom>
          <a:solidFill>
            <a:srgbClr val="5DB460">
              <a:alpha val="30196"/>
            </a:srgb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t>$121,855 Total Interest Saved with the </a:t>
            </a:r>
            <a:r>
              <a:rPr lang="en-US" sz="2800" dirty="0" smtClean="0"/>
              <a:t>Money Max </a:t>
            </a:r>
            <a:r>
              <a:rPr lang="en-US" sz="2800" dirty="0" smtClean="0"/>
              <a:t>Account</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4145659090"/>
              </p:ext>
            </p:extLst>
          </p:nvPr>
        </p:nvGraphicFramePr>
        <p:xfrm>
          <a:off x="1524000" y="2514600"/>
          <a:ext cx="3048000" cy="685800"/>
        </p:xfrm>
        <a:graphic>
          <a:graphicData uri="http://schemas.openxmlformats.org/drawingml/2006/table">
            <a:tbl>
              <a:tblPr/>
              <a:tblGrid>
                <a:gridCol w="3048000"/>
              </a:tblGrid>
              <a:tr h="685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$200,000 Starting Balance</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4630792"/>
              </p:ext>
            </p:extLst>
          </p:nvPr>
        </p:nvGraphicFramePr>
        <p:xfrm>
          <a:off x="4572000" y="2514600"/>
          <a:ext cx="3124200" cy="685800"/>
        </p:xfrm>
        <a:graphic>
          <a:graphicData uri="http://schemas.openxmlformats.org/drawingml/2006/table">
            <a:tbl>
              <a:tblPr/>
              <a:tblGrid>
                <a:gridCol w="3124200"/>
              </a:tblGrid>
              <a:tr h="685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$200,000 Starting Balance</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26062491"/>
              </p:ext>
            </p:extLst>
          </p:nvPr>
        </p:nvGraphicFramePr>
        <p:xfrm>
          <a:off x="1524000" y="3200400"/>
          <a:ext cx="3048000" cy="685800"/>
        </p:xfrm>
        <a:graphic>
          <a:graphicData uri="http://schemas.openxmlformats.org/drawingml/2006/table">
            <a:tbl>
              <a:tblPr/>
              <a:tblGrid>
                <a:gridCol w="3048000"/>
              </a:tblGrid>
              <a:tr h="685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30 </a:t>
                      </a: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years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85523470"/>
              </p:ext>
            </p:extLst>
          </p:nvPr>
        </p:nvGraphicFramePr>
        <p:xfrm>
          <a:off x="4572000" y="3200400"/>
          <a:ext cx="3124200" cy="685800"/>
        </p:xfrm>
        <a:graphic>
          <a:graphicData uri="http://schemas.openxmlformats.org/drawingml/2006/table">
            <a:tbl>
              <a:tblPr/>
              <a:tblGrid>
                <a:gridCol w="3124200"/>
              </a:tblGrid>
              <a:tr h="685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15.6 </a:t>
                      </a: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years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7796508"/>
              </p:ext>
            </p:extLst>
          </p:nvPr>
        </p:nvGraphicFramePr>
        <p:xfrm>
          <a:off x="1524000" y="3886200"/>
          <a:ext cx="3048000" cy="685800"/>
        </p:xfrm>
        <a:graphic>
          <a:graphicData uri="http://schemas.openxmlformats.org/drawingml/2006/table">
            <a:tbl>
              <a:tblPr/>
              <a:tblGrid>
                <a:gridCol w="3048000"/>
              </a:tblGrid>
              <a:tr h="685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$247,764 </a:t>
                      </a: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Interest Paid</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06733575"/>
              </p:ext>
            </p:extLst>
          </p:nvPr>
        </p:nvGraphicFramePr>
        <p:xfrm>
          <a:off x="4572000" y="3886200"/>
          <a:ext cx="3124200" cy="685800"/>
        </p:xfrm>
        <a:graphic>
          <a:graphicData uri="http://schemas.openxmlformats.org/drawingml/2006/table">
            <a:tbl>
              <a:tblPr/>
              <a:tblGrid>
                <a:gridCol w="3124200"/>
              </a:tblGrid>
              <a:tr h="685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$125,878 </a:t>
                      </a:r>
                      <a:r>
                        <a:rPr kumimoji="0" 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Interest Paid</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alpha val="30196"/>
                      </a:schemeClr>
                    </a:solidFill>
                  </a:tcPr>
                </a:tc>
              </a:tr>
            </a:tbl>
          </a:graphicData>
        </a:graphic>
      </p:graphicFrame>
      <p:sp>
        <p:nvSpPr>
          <p:cNvPr id="87087" name="Rectangle 10"/>
          <p:cNvSpPr>
            <a:spLocks noChangeArrowheads="1"/>
          </p:cNvSpPr>
          <p:nvPr/>
        </p:nvSpPr>
        <p:spPr bwMode="auto">
          <a:xfrm>
            <a:off x="635000" y="533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a:t>John and Rebecca Jones</a:t>
            </a:r>
          </a:p>
        </p:txBody>
      </p:sp>
    </p:spTree>
    <p:extLst>
      <p:ext uri="{BB962C8B-B14F-4D97-AF65-F5344CB8AC3E}">
        <p14:creationId xmlns:p14="http://schemas.microsoft.com/office/powerpoint/2010/main" val="321839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nodeType="with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7059"/>
                                        </p:tgtEl>
                                        <p:attrNameLst>
                                          <p:attrName>style.visibility</p:attrName>
                                        </p:attrNameLst>
                                      </p:cBhvr>
                                      <p:to>
                                        <p:strVal val="visible"/>
                                      </p:to>
                                    </p:set>
                                    <p:animEffect transition="in" filter="fade">
                                      <p:cBhvr>
                                        <p:cTn id="25" dur="500"/>
                                        <p:tgtEl>
                                          <p:spTgt spid="87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money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0" y="1597227"/>
            <a:ext cx="1371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p:cNvSpPr>
            <a:spLocks/>
          </p:cNvSpPr>
          <p:nvPr/>
        </p:nvSpPr>
        <p:spPr bwMode="auto">
          <a:xfrm>
            <a:off x="0" y="446305"/>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b="1" dirty="0"/>
              <a:t>Bank Like a Bank</a:t>
            </a:r>
          </a:p>
        </p:txBody>
      </p:sp>
      <p:sp>
        <p:nvSpPr>
          <p:cNvPr id="151556" name="Rectangle 4"/>
          <p:cNvSpPr>
            <a:spLocks noChangeArrowheads="1"/>
          </p:cNvSpPr>
          <p:nvPr/>
        </p:nvSpPr>
        <p:spPr bwMode="auto">
          <a:xfrm>
            <a:off x="0" y="3759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dirty="0"/>
              <a:t>Sounds simple, but it is millions of lines of </a:t>
            </a:r>
            <a:r>
              <a:rPr lang="en-US" sz="2000" dirty="0" smtClean="0"/>
              <a:t>code </a:t>
            </a:r>
            <a:r>
              <a:rPr lang="en-US" sz="2000" dirty="0"/>
              <a:t>and</a:t>
            </a:r>
          </a:p>
          <a:p>
            <a:pPr algn="ctr"/>
            <a:r>
              <a:rPr lang="en-US" sz="2000" dirty="0"/>
              <a:t>		</a:t>
            </a:r>
            <a:r>
              <a:rPr lang="en-US" sz="2000" dirty="0" smtClean="0"/>
              <a:t>many different </a:t>
            </a:r>
            <a:r>
              <a:rPr lang="en-US" sz="2000" dirty="0"/>
              <a:t>math algorithms hard at work.</a:t>
            </a:r>
            <a:r>
              <a:rPr lang="en-US" sz="2000" dirty="0">
                <a:latin typeface="Times New Roman" charset="0"/>
              </a:rPr>
              <a:t> </a:t>
            </a:r>
          </a:p>
        </p:txBody>
      </p:sp>
      <p:pic>
        <p:nvPicPr>
          <p:cNvPr id="151557" name="Picture 5" descr="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84" y="4660900"/>
            <a:ext cx="2286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Content Placeholder 2"/>
          <p:cNvSpPr>
            <a:spLocks/>
          </p:cNvSpPr>
          <p:nvPr/>
        </p:nvSpPr>
        <p:spPr bwMode="auto">
          <a:xfrm>
            <a:off x="2971800" y="4677703"/>
            <a:ext cx="5867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20000"/>
              </a:spcBef>
            </a:pPr>
            <a:endParaRPr lang="en-US" sz="2000" dirty="0"/>
          </a:p>
          <a:p>
            <a:pPr marL="342900" indent="-342900" algn="ctr" eaLnBrk="0" hangingPunct="0">
              <a:spcBef>
                <a:spcPct val="20000"/>
              </a:spcBef>
            </a:pPr>
            <a:r>
              <a:rPr lang="en-US" sz="2000" dirty="0"/>
              <a:t>Ever since banks opened their doors, they have relied on math and timing to make money work.</a:t>
            </a:r>
          </a:p>
          <a:p>
            <a:pPr marL="342900" indent="-342900" algn="ctr" eaLnBrk="0" hangingPunct="0">
              <a:spcBef>
                <a:spcPct val="20000"/>
              </a:spcBef>
            </a:pPr>
            <a:endParaRPr lang="en-US" sz="2000" dirty="0" smtClean="0"/>
          </a:p>
        </p:txBody>
      </p:sp>
      <p:pic>
        <p:nvPicPr>
          <p:cNvPr id="151561" name="Picture 9" descr="riding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627" y="1155062"/>
            <a:ext cx="2286000" cy="197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2" name="WordArt 10"/>
          <p:cNvSpPr>
            <a:spLocks noChangeArrowheads="1" noChangeShapeType="1" noTextEdit="1"/>
          </p:cNvSpPr>
          <p:nvPr/>
        </p:nvSpPr>
        <p:spPr bwMode="auto">
          <a:xfrm rot="2757319">
            <a:off x="6535820" y="2263287"/>
            <a:ext cx="1817705" cy="28991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A50021"/>
                </a:solidFill>
                <a:latin typeface="Impact"/>
                <a:ea typeface="Impact"/>
                <a:cs typeface="Impact"/>
              </a:rPr>
              <a:t>CANCEL INTEREST</a:t>
            </a:r>
          </a:p>
        </p:txBody>
      </p:sp>
      <p:sp>
        <p:nvSpPr>
          <p:cNvPr id="151563" name="Rectangle 11"/>
          <p:cNvSpPr>
            <a:spLocks noChangeArrowheads="1"/>
          </p:cNvSpPr>
          <p:nvPr/>
        </p:nvSpPr>
        <p:spPr bwMode="auto">
          <a:xfrm>
            <a:off x="0" y="31623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dirty="0">
                <a:latin typeface="Times New Roman" charset="0"/>
              </a:rPr>
              <a:t>  </a:t>
            </a:r>
            <a:r>
              <a:rPr lang="en-US" sz="2000" dirty="0"/>
              <a:t>Computes the optimal time to leverage money </a:t>
            </a:r>
          </a:p>
          <a:p>
            <a:pPr algn="ctr"/>
            <a:r>
              <a:rPr lang="en-US" sz="2000" dirty="0"/>
              <a:t>to pay off your debts and cancel interest.</a:t>
            </a:r>
          </a:p>
        </p:txBody>
      </p:sp>
      <p:sp>
        <p:nvSpPr>
          <p:cNvPr id="3" name="TextBox 2"/>
          <p:cNvSpPr txBox="1"/>
          <p:nvPr/>
        </p:nvSpPr>
        <p:spPr>
          <a:xfrm>
            <a:off x="3577279" y="6054755"/>
            <a:ext cx="4642648" cy="400110"/>
          </a:xfrm>
          <a:prstGeom prst="rect">
            <a:avLst/>
          </a:prstGeom>
          <a:noFill/>
        </p:spPr>
        <p:txBody>
          <a:bodyPr wrap="square" rtlCol="0">
            <a:spAutoFit/>
          </a:bodyPr>
          <a:lstStyle/>
          <a:p>
            <a:pPr marL="342900" indent="-342900" algn="ctr" eaLnBrk="0" hangingPunct="0">
              <a:spcBef>
                <a:spcPct val="20000"/>
              </a:spcBef>
            </a:pPr>
            <a:r>
              <a:rPr lang="en-US" sz="2000" dirty="0" smtClean="0"/>
              <a:t>Now it’s your turn to bank like a bank.</a:t>
            </a:r>
            <a:endParaRPr lang="en-US" sz="2000" dirty="0"/>
          </a:p>
        </p:txBody>
      </p:sp>
      <p:pic>
        <p:nvPicPr>
          <p:cNvPr id="2" name="Picture 1" descr="Screen Shot 2019-11-06 at 10.05.4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99" y="1451510"/>
            <a:ext cx="1361089" cy="1952089"/>
          </a:xfrm>
          <a:prstGeom prst="rect">
            <a:avLst/>
          </a:prstGeom>
        </p:spPr>
      </p:pic>
    </p:spTree>
    <p:extLst>
      <p:ext uri="{BB962C8B-B14F-4D97-AF65-F5344CB8AC3E}">
        <p14:creationId xmlns:p14="http://schemas.microsoft.com/office/powerpoint/2010/main" val="22208366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500"/>
                                        <p:tgtEl>
                                          <p:spTgt spid="1515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556"/>
                                        </p:tgtEl>
                                        <p:attrNameLst>
                                          <p:attrName>style.visibility</p:attrName>
                                        </p:attrNameLst>
                                      </p:cBhvr>
                                      <p:to>
                                        <p:strVal val="visible"/>
                                      </p:to>
                                    </p:set>
                                    <p:animEffect transition="in" filter="fade">
                                      <p:cBhvr>
                                        <p:cTn id="12" dur="500"/>
                                        <p:tgtEl>
                                          <p:spTgt spid="151556"/>
                                        </p:tgtEl>
                                      </p:cBhvr>
                                    </p:animEffect>
                                  </p:childTnLst>
                                </p:cTn>
                              </p:par>
                              <p:par>
                                <p:cTn id="13" presetID="10" presetClass="entr" presetSubtype="0" fill="hold" nodeType="withEffect">
                                  <p:stCondLst>
                                    <p:cond delay="0"/>
                                  </p:stCondLst>
                                  <p:childTnLst>
                                    <p:set>
                                      <p:cBhvr>
                                        <p:cTn id="14" dur="1" fill="hold">
                                          <p:stCondLst>
                                            <p:cond delay="0"/>
                                          </p:stCondLst>
                                        </p:cTn>
                                        <p:tgtEl>
                                          <p:spTgt spid="151557"/>
                                        </p:tgtEl>
                                        <p:attrNameLst>
                                          <p:attrName>style.visibility</p:attrName>
                                        </p:attrNameLst>
                                      </p:cBhvr>
                                      <p:to>
                                        <p:strVal val="visible"/>
                                      </p:to>
                                    </p:set>
                                    <p:animEffect transition="in" filter="fade">
                                      <p:cBhvr>
                                        <p:cTn id="15" dur="500"/>
                                        <p:tgtEl>
                                          <p:spTgt spid="1515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1558"/>
                                        </p:tgtEl>
                                        <p:attrNameLst>
                                          <p:attrName>style.visibility</p:attrName>
                                        </p:attrNameLst>
                                      </p:cBhvr>
                                      <p:to>
                                        <p:strVal val="visible"/>
                                      </p:to>
                                    </p:set>
                                    <p:animEffect transition="in" filter="fade">
                                      <p:cBhvr>
                                        <p:cTn id="20" dur="500"/>
                                        <p:tgtEl>
                                          <p:spTgt spid="1515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8" grpId="0"/>
      <p:bldP spid="151563"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Garmin_GPS_Map_172C_WAAS_Enabled_Color_Marine_GPS_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642"/>
            <a:ext cx="2679700" cy="224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descr="MONEY~ROAD"/>
          <p:cNvPicPr>
            <a:picLocks noChangeAspect="1" noChangeArrowheads="1"/>
          </p:cNvPicPr>
          <p:nvPr/>
        </p:nvPicPr>
        <p:blipFill>
          <a:blip r:embed="rId4">
            <a:extLst>
              <a:ext uri="{28A0092B-C50C-407E-A947-70E740481C1C}">
                <a14:useLocalDpi xmlns:a14="http://schemas.microsoft.com/office/drawing/2010/main" val="0"/>
              </a:ext>
            </a:extLst>
          </a:blip>
          <a:srcRect b="6451"/>
          <a:stretch>
            <a:fillRect/>
          </a:stretch>
        </p:blipFill>
        <p:spPr bwMode="auto">
          <a:xfrm rot="-303477">
            <a:off x="434743" y="476464"/>
            <a:ext cx="1062004" cy="109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p:cNvSpPr>
            <a:spLocks noChangeArrowheads="1"/>
          </p:cNvSpPr>
          <p:nvPr/>
        </p:nvSpPr>
        <p:spPr bwMode="auto">
          <a:xfrm rot="-333148">
            <a:off x="499310" y="1613175"/>
            <a:ext cx="1256866" cy="185728"/>
          </a:xfrm>
          <a:prstGeom prst="rect">
            <a:avLst/>
          </a:prstGeom>
          <a:solidFill>
            <a:srgbClr val="4D4D4D"/>
          </a:solidFill>
          <a:ln w="38100">
            <a:solidFill>
              <a:srgbClr val="FFFF00"/>
            </a:solidFill>
            <a:miter lim="800000"/>
            <a:headEnd/>
            <a:tailEnd/>
          </a:ln>
        </p:spPr>
        <p:txBody>
          <a:bodyPr wrap="none" anchor="ctr"/>
          <a:lstStyle/>
          <a:p>
            <a:pPr algn="ctr"/>
            <a:r>
              <a:rPr lang="en-US" sz="1400" dirty="0">
                <a:solidFill>
                  <a:srgbClr val="FFFF00"/>
                </a:solidFill>
                <a:latin typeface="Lucida Sans Unicode" charset="0"/>
              </a:rPr>
              <a:t>Financial GPS</a:t>
            </a:r>
          </a:p>
        </p:txBody>
      </p:sp>
      <p:sp>
        <p:nvSpPr>
          <p:cNvPr id="112648" name="Content Placeholder 2"/>
          <p:cNvSpPr>
            <a:spLocks/>
          </p:cNvSpPr>
          <p:nvPr/>
        </p:nvSpPr>
        <p:spPr bwMode="auto">
          <a:xfrm>
            <a:off x="199410" y="2368944"/>
            <a:ext cx="8944590" cy="483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DC291E"/>
              </a:buClr>
              <a:buFontTx/>
              <a:buChar char="•"/>
            </a:pPr>
            <a:r>
              <a:rPr lang="en-US" sz="2200" dirty="0" smtClean="0"/>
              <a:t>Income </a:t>
            </a:r>
          </a:p>
          <a:p>
            <a:pPr marL="800100" lvl="1" indent="-342900" eaLnBrk="0" hangingPunct="0">
              <a:spcBef>
                <a:spcPct val="20000"/>
              </a:spcBef>
              <a:buClr>
                <a:srgbClr val="DC291E"/>
              </a:buClr>
              <a:buFont typeface="Courier New"/>
              <a:buChar char="o"/>
            </a:pPr>
            <a:r>
              <a:rPr lang="en-US" dirty="0" smtClean="0"/>
              <a:t>Do you have multiple streams of income? </a:t>
            </a:r>
          </a:p>
          <a:p>
            <a:pPr marL="800100" lvl="1" indent="-342900" eaLnBrk="0" hangingPunct="0">
              <a:spcBef>
                <a:spcPct val="20000"/>
              </a:spcBef>
              <a:buClr>
                <a:srgbClr val="DC291E"/>
              </a:buClr>
              <a:buFont typeface="Courier New"/>
              <a:buChar char="o"/>
            </a:pPr>
            <a:r>
              <a:rPr lang="en-US" dirty="0" smtClean="0"/>
              <a:t>Are you commission-based? </a:t>
            </a:r>
          </a:p>
          <a:p>
            <a:pPr marL="342900" indent="-342900" eaLnBrk="0" hangingPunct="0">
              <a:spcBef>
                <a:spcPct val="20000"/>
              </a:spcBef>
              <a:buClr>
                <a:srgbClr val="DC291E"/>
              </a:buClr>
              <a:buFontTx/>
              <a:buChar char="•"/>
            </a:pPr>
            <a:r>
              <a:rPr lang="en-US" sz="2200" dirty="0" smtClean="0"/>
              <a:t>Amount owed &amp; term of each debt </a:t>
            </a:r>
          </a:p>
          <a:p>
            <a:pPr marL="342900" indent="-342900" eaLnBrk="0" hangingPunct="0">
              <a:spcBef>
                <a:spcPct val="20000"/>
              </a:spcBef>
              <a:buClr>
                <a:srgbClr val="DC291E"/>
              </a:buClr>
              <a:buFontTx/>
              <a:buChar char="•"/>
            </a:pPr>
            <a:r>
              <a:rPr lang="en-US" sz="2200" dirty="0" smtClean="0"/>
              <a:t>Interest rates, including adjusting rates</a:t>
            </a:r>
          </a:p>
          <a:p>
            <a:pPr marL="342900" indent="-342900" eaLnBrk="0" hangingPunct="0">
              <a:spcBef>
                <a:spcPct val="20000"/>
              </a:spcBef>
              <a:buClr>
                <a:srgbClr val="DC291E"/>
              </a:buClr>
              <a:buFontTx/>
              <a:buChar char="•"/>
            </a:pPr>
            <a:r>
              <a:rPr lang="en-US" sz="2200" dirty="0" smtClean="0"/>
              <a:t>Calculation of payment (types of amortization schedules) </a:t>
            </a:r>
          </a:p>
          <a:p>
            <a:pPr marL="342900" indent="-342900" eaLnBrk="0" hangingPunct="0">
              <a:spcBef>
                <a:spcPct val="20000"/>
              </a:spcBef>
              <a:buClr>
                <a:srgbClr val="DC291E"/>
              </a:buClr>
              <a:buFontTx/>
              <a:buChar char="•"/>
            </a:pPr>
            <a:r>
              <a:rPr lang="en-US" sz="2200" dirty="0" smtClean="0"/>
              <a:t>What’s coming months down the road? </a:t>
            </a:r>
          </a:p>
          <a:p>
            <a:pPr marL="800100" lvl="1" indent="-342900" eaLnBrk="0" hangingPunct="0">
              <a:spcBef>
                <a:spcPct val="20000"/>
              </a:spcBef>
              <a:buClr>
                <a:srgbClr val="DC291E"/>
              </a:buClr>
              <a:buFont typeface="Courier New"/>
              <a:buChar char="o"/>
            </a:pPr>
            <a:r>
              <a:rPr lang="en-US" dirty="0" smtClean="0"/>
              <a:t>Holiday spending, family vacations, tax returns, quarterly taxes, etc.</a:t>
            </a:r>
          </a:p>
          <a:p>
            <a:pPr marL="342900" indent="-342900" eaLnBrk="0" hangingPunct="0">
              <a:spcBef>
                <a:spcPct val="20000"/>
              </a:spcBef>
              <a:buClr>
                <a:srgbClr val="DC291E"/>
              </a:buClr>
              <a:buFontTx/>
              <a:buChar char="•"/>
            </a:pPr>
            <a:r>
              <a:rPr lang="en-US" sz="2200" dirty="0" smtClean="0"/>
              <a:t>Unexpected expenses, such as medical bills</a:t>
            </a:r>
          </a:p>
          <a:p>
            <a:pPr marL="342900" indent="-342900" eaLnBrk="0" hangingPunct="0">
              <a:spcBef>
                <a:spcPct val="20000"/>
              </a:spcBef>
              <a:buClr>
                <a:srgbClr val="DC291E"/>
              </a:buClr>
              <a:buFontTx/>
              <a:buChar char="•"/>
            </a:pPr>
            <a:endParaRPr lang="en-US" sz="3200" dirty="0" smtClean="0"/>
          </a:p>
          <a:p>
            <a:pPr marL="342900" indent="-342900" eaLnBrk="0" hangingPunct="0">
              <a:spcBef>
                <a:spcPct val="20000"/>
              </a:spcBef>
              <a:buClr>
                <a:srgbClr val="DC291E"/>
              </a:buClr>
              <a:buFontTx/>
              <a:buChar char="•"/>
            </a:pPr>
            <a:endParaRPr lang="en-US" sz="3200" dirty="0"/>
          </a:p>
        </p:txBody>
      </p:sp>
      <p:sp>
        <p:nvSpPr>
          <p:cNvPr id="84999" name="TextBox 12"/>
          <p:cNvSpPr txBox="1">
            <a:spLocks noChangeArrowheads="1"/>
          </p:cNvSpPr>
          <p:nvPr/>
        </p:nvSpPr>
        <p:spPr bwMode="auto">
          <a:xfrm>
            <a:off x="1543167" y="647700"/>
            <a:ext cx="8238784"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3800" b="1" dirty="0" smtClean="0"/>
              <a:t>Your Financial </a:t>
            </a:r>
            <a:r>
              <a:rPr lang="en-US" sz="3800" b="1" dirty="0"/>
              <a:t>GPS</a:t>
            </a:r>
          </a:p>
        </p:txBody>
      </p:sp>
      <p:sp>
        <p:nvSpPr>
          <p:cNvPr id="8" name="TextBox 5"/>
          <p:cNvSpPr txBox="1">
            <a:spLocks noChangeArrowheads="1"/>
          </p:cNvSpPr>
          <p:nvPr/>
        </p:nvSpPr>
        <p:spPr bwMode="auto">
          <a:xfrm>
            <a:off x="2534402" y="1351441"/>
            <a:ext cx="6490994" cy="101566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Arial" charset="0"/>
              </a:rPr>
              <a:t>Just like a GPS system, </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the MMA </a:t>
            </a:r>
            <a:r>
              <a:rPr kumimoji="0" lang="en-US" sz="2000" b="0" i="1" u="none" strike="noStrike" kern="1200" cap="none" spc="0" normalizeH="0" baseline="0" noProof="0" dirty="0" smtClean="0">
                <a:ln>
                  <a:noFill/>
                </a:ln>
                <a:solidFill>
                  <a:srgbClr val="000000"/>
                </a:solidFill>
                <a:effectLst/>
                <a:uLnTx/>
                <a:uFillTx/>
                <a:latin typeface="Arial" charset="0"/>
                <a:ea typeface="+mn-ea"/>
                <a:cs typeface="Arial" charset="0"/>
              </a:rPr>
              <a:t>constantly</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sz="2000" b="0" i="0" u="none" strike="noStrike" kern="1200" cap="none" spc="0" normalizeH="0" baseline="0" noProof="0" dirty="0">
                <a:ln>
                  <a:noFill/>
                </a:ln>
                <a:solidFill>
                  <a:srgbClr val="000000"/>
                </a:solidFill>
                <a:effectLst/>
                <a:uLnTx/>
                <a:uFillTx/>
                <a:latin typeface="Arial" charset="0"/>
                <a:ea typeface="+mn-ea"/>
                <a:cs typeface="Arial" charset="0"/>
              </a:rPr>
              <a:t>recalibrates your game plan</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…taking </a:t>
            </a:r>
            <a:r>
              <a:rPr kumimoji="0" lang="en-US" sz="2000" b="0" i="1" u="none" strike="noStrike" kern="1200" cap="none" spc="0" normalizeH="0" baseline="0" noProof="0" dirty="0">
                <a:ln>
                  <a:noFill/>
                </a:ln>
                <a:solidFill>
                  <a:srgbClr val="000000"/>
                </a:solidFill>
                <a:effectLst/>
                <a:uLnTx/>
                <a:uFillTx/>
                <a:latin typeface="Arial" charset="0"/>
                <a:ea typeface="+mn-ea"/>
                <a:cs typeface="Arial" charset="0"/>
              </a:rPr>
              <a:t>EVERY SINGLE ASPECT </a:t>
            </a:r>
            <a:r>
              <a:rPr kumimoji="0" lang="en-US" sz="2000" b="0" i="0" u="none" strike="noStrike" kern="1200" cap="none" spc="0" normalizeH="0" baseline="0" noProof="0" dirty="0">
                <a:ln>
                  <a:noFill/>
                </a:ln>
                <a:solidFill>
                  <a:srgbClr val="000000"/>
                </a:solidFill>
                <a:effectLst/>
                <a:uLnTx/>
                <a:uFillTx/>
                <a:latin typeface="Arial" charset="0"/>
                <a:ea typeface="+mn-ea"/>
                <a:cs typeface="Arial" charset="0"/>
              </a:rPr>
              <a:t>of your financial situation </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into</a:t>
            </a:r>
            <a:r>
              <a:rPr kumimoji="0" lang="en-US" sz="2000" b="0" i="0" u="none" strike="noStrike" kern="1200" cap="none" spc="0" normalizeH="0" noProof="0" dirty="0" smtClean="0">
                <a:ln>
                  <a:noFill/>
                </a:ln>
                <a:solidFill>
                  <a:srgbClr val="000000"/>
                </a:solidFill>
                <a:effectLst/>
                <a:uLnTx/>
                <a:uFillTx/>
                <a:latin typeface="Arial" charset="0"/>
                <a:ea typeface="+mn-ea"/>
                <a:cs typeface="Arial" charset="0"/>
              </a:rPr>
              <a:t> </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account</a:t>
            </a:r>
            <a:r>
              <a:rPr kumimoji="0" lang="en-US" sz="2000" b="0" i="0" u="none" strike="noStrike" kern="1200" cap="none" spc="0" normalizeH="0" baseline="0" noProof="0" dirty="0">
                <a:ln>
                  <a:noFill/>
                </a:ln>
                <a:solidFill>
                  <a:srgbClr val="000000"/>
                </a:solidFill>
                <a:effectLst/>
                <a:uLnTx/>
                <a:uFillTx/>
                <a:latin typeface="Arial" charset="0"/>
                <a:ea typeface="+mn-ea"/>
                <a:cs typeface="Arial" charset="0"/>
              </a:rPr>
              <a:t>:</a:t>
            </a:r>
          </a:p>
        </p:txBody>
      </p:sp>
      <p:sp>
        <p:nvSpPr>
          <p:cNvPr id="9" name="Rectangle 8"/>
          <p:cNvSpPr>
            <a:spLocks noChangeArrowheads="1"/>
          </p:cNvSpPr>
          <p:nvPr/>
        </p:nvSpPr>
        <p:spPr bwMode="auto">
          <a:xfrm>
            <a:off x="0" y="5947740"/>
            <a:ext cx="9144000" cy="76200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charset="0"/>
                <a:ea typeface="+mn-ea"/>
                <a:cs typeface="Arial" charset="0"/>
              </a:rPr>
              <a:t>… and then recalibrates with every change,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charset="0"/>
                <a:ea typeface="+mn-ea"/>
                <a:cs typeface="Arial" charset="0"/>
              </a:rPr>
              <a:t>providing you with a TRUE FINANCIAL PLAN</a:t>
            </a:r>
            <a:endParaRPr kumimoji="0" lang="en-US" sz="2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2628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48">
                                            <p:txEl>
                                              <p:pRg st="0" end="0"/>
                                            </p:txEl>
                                          </p:spTgt>
                                        </p:tgtEl>
                                        <p:attrNameLst>
                                          <p:attrName>style.visibility</p:attrName>
                                        </p:attrNameLst>
                                      </p:cBhvr>
                                      <p:to>
                                        <p:strVal val="visible"/>
                                      </p:to>
                                    </p:set>
                                    <p:animEffect transition="in" filter="fade">
                                      <p:cBhvr>
                                        <p:cTn id="12" dur="500"/>
                                        <p:tgtEl>
                                          <p:spTgt spid="11264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2648">
                                            <p:txEl>
                                              <p:pRg st="1" end="1"/>
                                            </p:txEl>
                                          </p:spTgt>
                                        </p:tgtEl>
                                        <p:attrNameLst>
                                          <p:attrName>style.visibility</p:attrName>
                                        </p:attrNameLst>
                                      </p:cBhvr>
                                      <p:to>
                                        <p:strVal val="visible"/>
                                      </p:to>
                                    </p:set>
                                    <p:animEffect transition="in" filter="fade">
                                      <p:cBhvr>
                                        <p:cTn id="16" dur="500"/>
                                        <p:tgtEl>
                                          <p:spTgt spid="112648">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2648">
                                            <p:txEl>
                                              <p:pRg st="2" end="2"/>
                                            </p:txEl>
                                          </p:spTgt>
                                        </p:tgtEl>
                                        <p:attrNameLst>
                                          <p:attrName>style.visibility</p:attrName>
                                        </p:attrNameLst>
                                      </p:cBhvr>
                                      <p:to>
                                        <p:strVal val="visible"/>
                                      </p:to>
                                    </p:set>
                                    <p:animEffect transition="in" filter="fade">
                                      <p:cBhvr>
                                        <p:cTn id="20" dur="500"/>
                                        <p:tgtEl>
                                          <p:spTgt spid="11264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648">
                                            <p:txEl>
                                              <p:pRg st="3" end="3"/>
                                            </p:txEl>
                                          </p:spTgt>
                                        </p:tgtEl>
                                        <p:attrNameLst>
                                          <p:attrName>style.visibility</p:attrName>
                                        </p:attrNameLst>
                                      </p:cBhvr>
                                      <p:to>
                                        <p:strVal val="visible"/>
                                      </p:to>
                                    </p:set>
                                    <p:animEffect transition="in" filter="fade">
                                      <p:cBhvr>
                                        <p:cTn id="25" dur="500"/>
                                        <p:tgtEl>
                                          <p:spTgt spid="11264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2648">
                                            <p:txEl>
                                              <p:pRg st="4" end="4"/>
                                            </p:txEl>
                                          </p:spTgt>
                                        </p:tgtEl>
                                        <p:attrNameLst>
                                          <p:attrName>style.visibility</p:attrName>
                                        </p:attrNameLst>
                                      </p:cBhvr>
                                      <p:to>
                                        <p:strVal val="visible"/>
                                      </p:to>
                                    </p:set>
                                    <p:animEffect transition="in" filter="fade">
                                      <p:cBhvr>
                                        <p:cTn id="30" dur="500"/>
                                        <p:tgtEl>
                                          <p:spTgt spid="11264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2648">
                                            <p:txEl>
                                              <p:pRg st="5" end="5"/>
                                            </p:txEl>
                                          </p:spTgt>
                                        </p:tgtEl>
                                        <p:attrNameLst>
                                          <p:attrName>style.visibility</p:attrName>
                                        </p:attrNameLst>
                                      </p:cBhvr>
                                      <p:to>
                                        <p:strVal val="visible"/>
                                      </p:to>
                                    </p:set>
                                    <p:animEffect transition="in" filter="fade">
                                      <p:cBhvr>
                                        <p:cTn id="35" dur="500"/>
                                        <p:tgtEl>
                                          <p:spTgt spid="11264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2648">
                                            <p:txEl>
                                              <p:pRg st="6" end="6"/>
                                            </p:txEl>
                                          </p:spTgt>
                                        </p:tgtEl>
                                        <p:attrNameLst>
                                          <p:attrName>style.visibility</p:attrName>
                                        </p:attrNameLst>
                                      </p:cBhvr>
                                      <p:to>
                                        <p:strVal val="visible"/>
                                      </p:to>
                                    </p:set>
                                    <p:animEffect transition="in" filter="fade">
                                      <p:cBhvr>
                                        <p:cTn id="40" dur="500"/>
                                        <p:tgtEl>
                                          <p:spTgt spid="112648">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12648">
                                            <p:txEl>
                                              <p:pRg st="7" end="7"/>
                                            </p:txEl>
                                          </p:spTgt>
                                        </p:tgtEl>
                                        <p:attrNameLst>
                                          <p:attrName>style.visibility</p:attrName>
                                        </p:attrNameLst>
                                      </p:cBhvr>
                                      <p:to>
                                        <p:strVal val="visible"/>
                                      </p:to>
                                    </p:set>
                                    <p:animEffect transition="in" filter="fade">
                                      <p:cBhvr>
                                        <p:cTn id="44" dur="500"/>
                                        <p:tgtEl>
                                          <p:spTgt spid="11264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2648">
                                            <p:txEl>
                                              <p:pRg st="8" end="8"/>
                                            </p:txEl>
                                          </p:spTgt>
                                        </p:tgtEl>
                                        <p:attrNameLst>
                                          <p:attrName>style.visibility</p:attrName>
                                        </p:attrNameLst>
                                      </p:cBhvr>
                                      <p:to>
                                        <p:strVal val="visible"/>
                                      </p:to>
                                    </p:set>
                                    <p:animEffect transition="in" filter="fade">
                                      <p:cBhvr>
                                        <p:cTn id="49" dur="500"/>
                                        <p:tgtEl>
                                          <p:spTgt spid="112648">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Garmin_GPS_Map_172C_WAAS_Enabled_Color_Marine_GPS_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12900"/>
            <a:ext cx="45339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descr="MONEY~ROAD"/>
          <p:cNvPicPr>
            <a:picLocks noChangeAspect="1" noChangeArrowheads="1"/>
          </p:cNvPicPr>
          <p:nvPr/>
        </p:nvPicPr>
        <p:blipFill>
          <a:blip r:embed="rId4">
            <a:extLst>
              <a:ext uri="{28A0092B-C50C-407E-A947-70E740481C1C}">
                <a14:useLocalDpi xmlns:a14="http://schemas.microsoft.com/office/drawing/2010/main" val="0"/>
              </a:ext>
            </a:extLst>
          </a:blip>
          <a:srcRect b="6451"/>
          <a:stretch>
            <a:fillRect/>
          </a:stretch>
        </p:blipFill>
        <p:spPr bwMode="auto">
          <a:xfrm rot="-303477">
            <a:off x="990600" y="20574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4"/>
          <p:cNvSpPr>
            <a:spLocks noChangeArrowheads="1"/>
          </p:cNvSpPr>
          <p:nvPr/>
        </p:nvSpPr>
        <p:spPr bwMode="auto">
          <a:xfrm rot="-301869">
            <a:off x="1219200" y="4343400"/>
            <a:ext cx="2287588" cy="2095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b="1">
              <a:solidFill>
                <a:srgbClr val="FFFF00"/>
              </a:solidFill>
              <a:latin typeface="Lucida Sans Unicode" charset="0"/>
            </a:endParaRPr>
          </a:p>
        </p:txBody>
      </p:sp>
      <p:sp>
        <p:nvSpPr>
          <p:cNvPr id="84997" name="Rectangle 5"/>
          <p:cNvSpPr>
            <a:spLocks noChangeArrowheads="1"/>
          </p:cNvSpPr>
          <p:nvPr/>
        </p:nvSpPr>
        <p:spPr bwMode="auto">
          <a:xfrm rot="-333148">
            <a:off x="1225550" y="4329113"/>
            <a:ext cx="2286000" cy="228600"/>
          </a:xfrm>
          <a:prstGeom prst="rect">
            <a:avLst/>
          </a:prstGeom>
          <a:solidFill>
            <a:srgbClr val="4D4D4D"/>
          </a:solidFill>
          <a:ln w="38100">
            <a:solidFill>
              <a:srgbClr val="FFFF00"/>
            </a:solidFill>
            <a:miter lim="800000"/>
            <a:headEnd/>
            <a:tailEnd/>
          </a:ln>
        </p:spPr>
        <p:txBody>
          <a:bodyPr wrap="none" anchor="ctr"/>
          <a:lstStyle/>
          <a:p>
            <a:pPr algn="ctr"/>
            <a:r>
              <a:rPr lang="en-US" sz="1400">
                <a:solidFill>
                  <a:srgbClr val="FFFF00"/>
                </a:solidFill>
                <a:latin typeface="Lucida Sans Unicode" charset="0"/>
              </a:rPr>
              <a:t>Financial GPS</a:t>
            </a:r>
          </a:p>
        </p:txBody>
      </p:sp>
      <p:sp>
        <p:nvSpPr>
          <p:cNvPr id="112648" name="Content Placeholder 2"/>
          <p:cNvSpPr>
            <a:spLocks/>
          </p:cNvSpPr>
          <p:nvPr/>
        </p:nvSpPr>
        <p:spPr bwMode="auto">
          <a:xfrm>
            <a:off x="5207000" y="1612900"/>
            <a:ext cx="4343400" cy="49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CC0000"/>
              </a:buClr>
              <a:buFont typeface="Wingdings" charset="0"/>
              <a:buNone/>
            </a:pPr>
            <a:r>
              <a:rPr lang="en-US" sz="3200" dirty="0"/>
              <a:t>It guides you to:</a:t>
            </a:r>
          </a:p>
          <a:p>
            <a:pPr marL="342900" indent="-342900" eaLnBrk="0" hangingPunct="0">
              <a:spcBef>
                <a:spcPct val="20000"/>
              </a:spcBef>
              <a:buClr>
                <a:srgbClr val="DC291E"/>
              </a:buClr>
              <a:buFontTx/>
              <a:buChar char="•"/>
            </a:pPr>
            <a:r>
              <a:rPr lang="en-US" sz="3200" dirty="0"/>
              <a:t>Pay </a:t>
            </a:r>
            <a:r>
              <a:rPr lang="en-US" sz="3200" dirty="0" smtClean="0"/>
              <a:t>Off Debts</a:t>
            </a:r>
            <a:endParaRPr lang="en-US" sz="3200" dirty="0"/>
          </a:p>
          <a:p>
            <a:pPr marL="342900" indent="-342900" eaLnBrk="0" hangingPunct="0">
              <a:spcBef>
                <a:spcPct val="20000"/>
              </a:spcBef>
              <a:buClr>
                <a:srgbClr val="DC291E"/>
              </a:buClr>
              <a:buFontTx/>
              <a:buChar char="•"/>
            </a:pPr>
            <a:r>
              <a:rPr lang="en-US" sz="3200" dirty="0" smtClean="0"/>
              <a:t>Make Educated Decisions</a:t>
            </a:r>
          </a:p>
          <a:p>
            <a:pPr marL="342900" indent="-342900" eaLnBrk="0" hangingPunct="0">
              <a:spcBef>
                <a:spcPct val="20000"/>
              </a:spcBef>
              <a:buClr>
                <a:srgbClr val="DC291E"/>
              </a:buClr>
              <a:buFontTx/>
              <a:buChar char="•"/>
            </a:pPr>
            <a:r>
              <a:rPr lang="en-US" sz="3200" dirty="0" smtClean="0"/>
              <a:t>Stay Focused</a:t>
            </a:r>
            <a:endParaRPr lang="en-US" sz="3200" dirty="0"/>
          </a:p>
          <a:p>
            <a:pPr marL="342900" indent="-342900" eaLnBrk="0" hangingPunct="0">
              <a:spcBef>
                <a:spcPct val="20000"/>
              </a:spcBef>
              <a:buClr>
                <a:srgbClr val="DC291E"/>
              </a:buClr>
              <a:buFontTx/>
              <a:buChar char="•"/>
            </a:pPr>
            <a:r>
              <a:rPr lang="en-US" sz="3200" dirty="0"/>
              <a:t>Track S</a:t>
            </a:r>
            <a:r>
              <a:rPr lang="en-US" sz="3200" dirty="0" smtClean="0"/>
              <a:t>uccess</a:t>
            </a:r>
          </a:p>
          <a:p>
            <a:pPr marL="342900" indent="-342900" eaLnBrk="0" hangingPunct="0">
              <a:spcBef>
                <a:spcPct val="20000"/>
              </a:spcBef>
              <a:buClr>
                <a:srgbClr val="DC291E"/>
              </a:buClr>
              <a:buFontTx/>
              <a:buChar char="•"/>
            </a:pPr>
            <a:r>
              <a:rPr lang="en-US" sz="3200" dirty="0" smtClean="0"/>
              <a:t>Build Wealth</a:t>
            </a:r>
          </a:p>
          <a:p>
            <a:pPr marL="342900" indent="-342900" eaLnBrk="0" hangingPunct="0">
              <a:spcBef>
                <a:spcPct val="20000"/>
              </a:spcBef>
              <a:buClr>
                <a:srgbClr val="DC291E"/>
              </a:buClr>
              <a:buFontTx/>
              <a:buChar char="•"/>
            </a:pPr>
            <a:endParaRPr lang="en-US" sz="3200" dirty="0"/>
          </a:p>
        </p:txBody>
      </p:sp>
      <p:sp>
        <p:nvSpPr>
          <p:cNvPr id="84999" name="TextBox 12"/>
          <p:cNvSpPr txBox="1">
            <a:spLocks noChangeArrowheads="1"/>
          </p:cNvSpPr>
          <p:nvPr/>
        </p:nvSpPr>
        <p:spPr bwMode="auto">
          <a:xfrm>
            <a:off x="1311616" y="608357"/>
            <a:ext cx="8238784"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3800" b="1" dirty="0" smtClean="0"/>
              <a:t>Your Financial </a:t>
            </a:r>
            <a:r>
              <a:rPr lang="en-US" sz="3800" b="1" dirty="0"/>
              <a:t>GPS</a:t>
            </a:r>
          </a:p>
        </p:txBody>
      </p:sp>
    </p:spTree>
    <p:extLst>
      <p:ext uri="{BB962C8B-B14F-4D97-AF65-F5344CB8AC3E}">
        <p14:creationId xmlns:p14="http://schemas.microsoft.com/office/powerpoint/2010/main" val="2199044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54100" y="482841"/>
            <a:ext cx="9144000" cy="895350"/>
          </a:xfrm>
        </p:spPr>
        <p:txBody>
          <a:bodyPr>
            <a:normAutofit/>
          </a:bodyPr>
          <a:lstStyle/>
          <a:p>
            <a:pPr algn="ctr" eaLnBrk="1" hangingPunct="1"/>
            <a:r>
              <a:rPr lang="en-US" sz="3600" b="1" dirty="0" smtClean="0">
                <a:solidFill>
                  <a:srgbClr val="000000"/>
                </a:solidFill>
                <a:latin typeface="Arial" charset="0"/>
              </a:rPr>
              <a:t>The </a:t>
            </a:r>
            <a:r>
              <a:rPr lang="en-US" sz="3600" b="1" dirty="0" smtClean="0">
                <a:solidFill>
                  <a:srgbClr val="000000"/>
                </a:solidFill>
                <a:latin typeface="Arial" charset="0"/>
              </a:rPr>
              <a:t>Money Max</a:t>
            </a:r>
            <a:r>
              <a:rPr lang="en-US" sz="3600" b="1" dirty="0" smtClean="0">
                <a:solidFill>
                  <a:srgbClr val="000000"/>
                </a:solidFill>
                <a:latin typeface="Arial" charset="0"/>
              </a:rPr>
              <a:t> </a:t>
            </a:r>
            <a:r>
              <a:rPr lang="en-US" sz="3600" b="1" dirty="0" smtClean="0">
                <a:solidFill>
                  <a:srgbClr val="000000"/>
                </a:solidFill>
                <a:latin typeface="Arial" charset="0"/>
              </a:rPr>
              <a:t>Account</a:t>
            </a:r>
            <a:endParaRPr lang="en-US" sz="3600" b="1" dirty="0">
              <a:solidFill>
                <a:srgbClr val="000000"/>
              </a:solidFill>
              <a:latin typeface="Arial" charset="0"/>
            </a:endParaRPr>
          </a:p>
        </p:txBody>
      </p:sp>
      <p:sp>
        <p:nvSpPr>
          <p:cNvPr id="64515" name="Rectangle 3"/>
          <p:cNvSpPr>
            <a:spLocks noGrp="1" noChangeArrowheads="1"/>
          </p:cNvSpPr>
          <p:nvPr>
            <p:ph idx="1"/>
          </p:nvPr>
        </p:nvSpPr>
        <p:spPr>
          <a:xfrm>
            <a:off x="1866900" y="1595678"/>
            <a:ext cx="7950200" cy="4448175"/>
          </a:xfrm>
        </p:spPr>
        <p:txBody>
          <a:bodyPr/>
          <a:lstStyle/>
          <a:p>
            <a:pPr marL="609600" indent="-609600" eaLnBrk="1" hangingPunct="1"/>
            <a:r>
              <a:rPr lang="en-US" sz="2400" dirty="0" smtClean="0">
                <a:latin typeface="Arial" charset="0"/>
              </a:rPr>
              <a:t>Does </a:t>
            </a:r>
            <a:r>
              <a:rPr lang="en-US" sz="2400" dirty="0">
                <a:latin typeface="Arial" charset="0"/>
              </a:rPr>
              <a:t>NOT move </a:t>
            </a:r>
            <a:r>
              <a:rPr lang="en-US" sz="2400" dirty="0" smtClean="0">
                <a:latin typeface="Arial" charset="0"/>
              </a:rPr>
              <a:t>money</a:t>
            </a:r>
          </a:p>
          <a:p>
            <a:pPr marL="609600" indent="-609600" eaLnBrk="1" hangingPunct="1"/>
            <a:r>
              <a:rPr lang="en-US" sz="2400" dirty="0" smtClean="0">
                <a:latin typeface="Arial" charset="0"/>
              </a:rPr>
              <a:t>Does NOT pay your bills</a:t>
            </a:r>
            <a:endParaRPr lang="en-US" sz="2400" dirty="0">
              <a:latin typeface="Arial" charset="0"/>
            </a:endParaRPr>
          </a:p>
          <a:p>
            <a:pPr marL="609600" indent="-609600" eaLnBrk="1" hangingPunct="1"/>
            <a:r>
              <a:rPr lang="en-US" sz="2400" dirty="0" smtClean="0">
                <a:solidFill>
                  <a:srgbClr val="000000"/>
                </a:solidFill>
                <a:latin typeface="Arial" charset="0"/>
              </a:rPr>
              <a:t>NO account numbers needed</a:t>
            </a:r>
          </a:p>
          <a:p>
            <a:pPr marL="609600" indent="-609600" eaLnBrk="1" hangingPunct="1"/>
            <a:r>
              <a:rPr lang="en-US" sz="2400" dirty="0" smtClean="0">
                <a:solidFill>
                  <a:srgbClr val="000000"/>
                </a:solidFill>
                <a:latin typeface="Arial" charset="0"/>
              </a:rPr>
              <a:t>No one EVER has access to your money</a:t>
            </a:r>
            <a:endParaRPr lang="en-US" sz="2400" dirty="0">
              <a:solidFill>
                <a:srgbClr val="000000"/>
              </a:solidFill>
              <a:latin typeface="Arial" charset="0"/>
            </a:endParaRPr>
          </a:p>
          <a:p>
            <a:pPr marL="609600" indent="-609600" eaLnBrk="1" hangingPunct="1"/>
            <a:r>
              <a:rPr lang="en-US" sz="2400" dirty="0">
                <a:latin typeface="Arial" charset="0"/>
              </a:rPr>
              <a:t>Functions as an account register</a:t>
            </a:r>
          </a:p>
          <a:p>
            <a:pPr marL="990600" lvl="1" indent="-533400" eaLnBrk="1" hangingPunct="1"/>
            <a:r>
              <a:rPr lang="en-US" sz="2300" dirty="0">
                <a:latin typeface="Arial" charset="0"/>
                <a:ea typeface="ＭＳ Ｐゴシック" charset="0"/>
              </a:rPr>
              <a:t>Wants to know how much money is coming </a:t>
            </a:r>
            <a:r>
              <a:rPr lang="en-US" sz="2300" dirty="0" smtClean="0">
                <a:latin typeface="Arial" charset="0"/>
                <a:ea typeface="ＭＳ Ｐゴシック" charset="0"/>
              </a:rPr>
              <a:t>in </a:t>
            </a:r>
          </a:p>
          <a:p>
            <a:pPr marL="990600" lvl="1" indent="-533400" eaLnBrk="1" hangingPunct="1"/>
            <a:r>
              <a:rPr lang="en-US" sz="2300" dirty="0" smtClean="0">
                <a:latin typeface="Arial" charset="0"/>
                <a:ea typeface="ＭＳ Ｐゴシック" charset="0"/>
              </a:rPr>
              <a:t>Wants to know how much money is going out</a:t>
            </a:r>
            <a:endParaRPr lang="en-US" sz="2300" dirty="0">
              <a:latin typeface="Arial" charset="0"/>
              <a:ea typeface="ＭＳ Ｐゴシック" charset="0"/>
            </a:endParaRPr>
          </a:p>
          <a:p>
            <a:pPr marL="609600" indent="-609600" eaLnBrk="1" hangingPunct="1"/>
            <a:r>
              <a:rPr lang="en-US" sz="2400" dirty="0" smtClean="0">
                <a:latin typeface="Arial" charset="0"/>
              </a:rPr>
              <a:t>Tracks and maintains </a:t>
            </a:r>
            <a:r>
              <a:rPr lang="en-US" sz="2400" dirty="0">
                <a:latin typeface="Arial" charset="0"/>
              </a:rPr>
              <a:t>your monthly </a:t>
            </a:r>
            <a:r>
              <a:rPr lang="en-US" sz="2400" dirty="0" smtClean="0">
                <a:latin typeface="Arial" charset="0"/>
              </a:rPr>
              <a:t>budget</a:t>
            </a:r>
          </a:p>
          <a:p>
            <a:pPr marL="609600" indent="-609600" eaLnBrk="1" hangingPunct="1"/>
            <a:r>
              <a:rPr lang="en-US" sz="2400" dirty="0" smtClean="0">
                <a:latin typeface="Arial" charset="0"/>
              </a:rPr>
              <a:t>As little as 10 </a:t>
            </a:r>
            <a:r>
              <a:rPr lang="en-US" sz="2400" dirty="0">
                <a:latin typeface="Arial" charset="0"/>
              </a:rPr>
              <a:t>minutes per month to </a:t>
            </a:r>
            <a:r>
              <a:rPr lang="en-US" sz="2400" dirty="0" smtClean="0">
                <a:latin typeface="Arial" charset="0"/>
              </a:rPr>
              <a:t>update</a:t>
            </a:r>
          </a:p>
          <a:p>
            <a:pPr marL="609600" indent="-609600" eaLnBrk="1" hangingPunct="1"/>
            <a:endParaRPr lang="en-US" sz="2400" dirty="0">
              <a:latin typeface="Arial" charset="0"/>
            </a:endParaRPr>
          </a:p>
        </p:txBody>
      </p:sp>
      <p:pic>
        <p:nvPicPr>
          <p:cNvPr id="4" name="Picture 3" descr="Screen Shot 2019-11-06 at 10.05.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49" y="2200810"/>
            <a:ext cx="1485901" cy="2256890"/>
          </a:xfrm>
          <a:prstGeom prst="rect">
            <a:avLst/>
          </a:prstGeom>
        </p:spPr>
      </p:pic>
    </p:spTree>
    <p:extLst>
      <p:ext uri="{BB962C8B-B14F-4D97-AF65-F5344CB8AC3E}">
        <p14:creationId xmlns:p14="http://schemas.microsoft.com/office/powerpoint/2010/main" val="1129429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500"/>
                                        <p:tgtEl>
                                          <p:spTgt spid="6451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515">
                                            <p:txEl>
                                              <p:pRg st="5" end="5"/>
                                            </p:txEl>
                                          </p:spTgt>
                                        </p:tgtEl>
                                        <p:attrNameLst>
                                          <p:attrName>style.visibility</p:attrName>
                                        </p:attrNameLst>
                                      </p:cBhvr>
                                      <p:to>
                                        <p:strVal val="visible"/>
                                      </p:to>
                                    </p:set>
                                    <p:animEffect transition="in" filter="fade">
                                      <p:cBhvr>
                                        <p:cTn id="30" dur="500"/>
                                        <p:tgtEl>
                                          <p:spTgt spid="6451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515">
                                            <p:txEl>
                                              <p:pRg st="6" end="6"/>
                                            </p:txEl>
                                          </p:spTgt>
                                        </p:tgtEl>
                                        <p:attrNameLst>
                                          <p:attrName>style.visibility</p:attrName>
                                        </p:attrNameLst>
                                      </p:cBhvr>
                                      <p:to>
                                        <p:strVal val="visible"/>
                                      </p:to>
                                    </p:set>
                                    <p:animEffect transition="in" filter="fade">
                                      <p:cBhvr>
                                        <p:cTn id="33" dur="500"/>
                                        <p:tgtEl>
                                          <p:spTgt spid="64515">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4515">
                                            <p:txEl>
                                              <p:pRg st="7" end="7"/>
                                            </p:txEl>
                                          </p:spTgt>
                                        </p:tgtEl>
                                        <p:attrNameLst>
                                          <p:attrName>style.visibility</p:attrName>
                                        </p:attrNameLst>
                                      </p:cBhvr>
                                      <p:to>
                                        <p:strVal val="visible"/>
                                      </p:to>
                                    </p:set>
                                    <p:animEffect transition="in" filter="fade">
                                      <p:cBhvr>
                                        <p:cTn id="38" dur="500"/>
                                        <p:tgtEl>
                                          <p:spTgt spid="64515">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4515">
                                            <p:txEl>
                                              <p:pRg st="8" end="8"/>
                                            </p:txEl>
                                          </p:spTgt>
                                        </p:tgtEl>
                                        <p:attrNameLst>
                                          <p:attrName>style.visibility</p:attrName>
                                        </p:attrNameLst>
                                      </p:cBhvr>
                                      <p:to>
                                        <p:strVal val="visible"/>
                                      </p:to>
                                    </p:set>
                                    <p:animEffect transition="in" filter="fade">
                                      <p:cBhvr>
                                        <p:cTn id="43" dur="500"/>
                                        <p:tgtEl>
                                          <p:spTgt spid="64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7625" y="377826"/>
            <a:ext cx="9096375" cy="928687"/>
          </a:xfrm>
        </p:spPr>
        <p:txBody>
          <a:bodyPr>
            <a:normAutofit/>
          </a:bodyPr>
          <a:lstStyle/>
          <a:p>
            <a:pPr algn="ctr" eaLnBrk="1" hangingPunct="1"/>
            <a:r>
              <a:rPr lang="en-US" sz="3600" b="1" dirty="0">
                <a:solidFill>
                  <a:srgbClr val="000000"/>
                </a:solidFill>
                <a:latin typeface="Arial" charset="0"/>
              </a:rPr>
              <a:t>Summary</a:t>
            </a:r>
          </a:p>
        </p:txBody>
      </p:sp>
      <p:sp>
        <p:nvSpPr>
          <p:cNvPr id="642051" name="Rectangle 3"/>
          <p:cNvSpPr>
            <a:spLocks noGrp="1" noChangeArrowheads="1"/>
          </p:cNvSpPr>
          <p:nvPr>
            <p:ph idx="1"/>
          </p:nvPr>
        </p:nvSpPr>
        <p:spPr>
          <a:xfrm>
            <a:off x="393700" y="1498600"/>
            <a:ext cx="8445500" cy="5181600"/>
          </a:xfrm>
        </p:spPr>
        <p:txBody>
          <a:bodyPr>
            <a:normAutofit fontScale="92500" lnSpcReduction="10000"/>
          </a:bodyPr>
          <a:lstStyle/>
          <a:p>
            <a:pPr eaLnBrk="1" hangingPunct="1">
              <a:lnSpc>
                <a:spcPct val="90000"/>
              </a:lnSpc>
            </a:pPr>
            <a:r>
              <a:rPr lang="en-US" sz="2400" dirty="0" smtClean="0">
                <a:latin typeface="Arial" charset="0"/>
              </a:rPr>
              <a:t>Helps you </a:t>
            </a:r>
            <a:r>
              <a:rPr lang="en-US" sz="2400" dirty="0" smtClean="0">
                <a:solidFill>
                  <a:srgbClr val="FF0000"/>
                </a:solidFill>
                <a:latin typeface="Arial" charset="0"/>
              </a:rPr>
              <a:t>eliminate all debt </a:t>
            </a:r>
            <a:r>
              <a:rPr lang="en-US" sz="2400" dirty="0" smtClean="0">
                <a:latin typeface="Arial" charset="0"/>
              </a:rPr>
              <a:t>in as little as 5-7 years</a:t>
            </a:r>
          </a:p>
          <a:p>
            <a:pPr marL="0" indent="0" eaLnBrk="1" hangingPunct="1">
              <a:lnSpc>
                <a:spcPct val="90000"/>
              </a:lnSpc>
              <a:buNone/>
            </a:pPr>
            <a:r>
              <a:rPr lang="en-US" sz="2400" dirty="0" smtClean="0">
                <a:latin typeface="Arial" charset="0"/>
              </a:rPr>
              <a:t> </a:t>
            </a:r>
          </a:p>
          <a:p>
            <a:pPr eaLnBrk="1" hangingPunct="1">
              <a:lnSpc>
                <a:spcPct val="90000"/>
              </a:lnSpc>
            </a:pPr>
            <a:r>
              <a:rPr lang="en-US" sz="2400" dirty="0" smtClean="0">
                <a:latin typeface="Arial" charset="0"/>
              </a:rPr>
              <a:t>Ensures you will make </a:t>
            </a:r>
            <a:r>
              <a:rPr lang="en-US" sz="2400" u="sng" dirty="0" smtClean="0">
                <a:solidFill>
                  <a:srgbClr val="000000"/>
                </a:solidFill>
                <a:latin typeface="Arial" charset="0"/>
              </a:rPr>
              <a:t>educated</a:t>
            </a:r>
            <a:r>
              <a:rPr lang="en-US" sz="2400" dirty="0" smtClean="0">
                <a:solidFill>
                  <a:srgbClr val="000000"/>
                </a:solidFill>
                <a:latin typeface="Arial" charset="0"/>
              </a:rPr>
              <a:t> financial decisions</a:t>
            </a:r>
          </a:p>
          <a:p>
            <a:pPr marL="0" indent="0" eaLnBrk="1" hangingPunct="1">
              <a:lnSpc>
                <a:spcPct val="90000"/>
              </a:lnSpc>
              <a:buNone/>
            </a:pPr>
            <a:endParaRPr lang="en-US" sz="2400" dirty="0" smtClean="0">
              <a:latin typeface="Arial" charset="0"/>
            </a:endParaRPr>
          </a:p>
          <a:p>
            <a:pPr>
              <a:lnSpc>
                <a:spcPct val="90000"/>
              </a:lnSpc>
            </a:pPr>
            <a:r>
              <a:rPr lang="en-US" sz="2400" dirty="0" smtClean="0">
                <a:latin typeface="Arial" charset="0"/>
              </a:rPr>
              <a:t>Helps to improve your credit score</a:t>
            </a:r>
          </a:p>
          <a:p>
            <a:pPr>
              <a:lnSpc>
                <a:spcPct val="90000"/>
              </a:lnSpc>
            </a:pPr>
            <a:endParaRPr lang="en-US" sz="2400" dirty="0" smtClean="0">
              <a:latin typeface="Arial" charset="0"/>
            </a:endParaRPr>
          </a:p>
          <a:p>
            <a:pPr>
              <a:lnSpc>
                <a:spcPct val="90000"/>
              </a:lnSpc>
            </a:pPr>
            <a:r>
              <a:rPr lang="en-US" sz="2400" dirty="0" smtClean="0">
                <a:latin typeface="Arial" charset="0"/>
              </a:rPr>
              <a:t>Software is </a:t>
            </a:r>
            <a:r>
              <a:rPr lang="en-US" sz="2400" dirty="0" smtClean="0">
                <a:solidFill>
                  <a:srgbClr val="FF0000"/>
                </a:solidFill>
                <a:latin typeface="Arial" charset="0"/>
              </a:rPr>
              <a:t>yours for life</a:t>
            </a:r>
            <a:r>
              <a:rPr lang="en-US" sz="2400" dirty="0" smtClean="0">
                <a:latin typeface="Arial" charset="0"/>
              </a:rPr>
              <a:t>- take it from house to house</a:t>
            </a:r>
          </a:p>
          <a:p>
            <a:pPr>
              <a:lnSpc>
                <a:spcPct val="90000"/>
              </a:lnSpc>
            </a:pPr>
            <a:endParaRPr lang="en-US" sz="2400" dirty="0" smtClean="0">
              <a:latin typeface="Arial" charset="0"/>
            </a:endParaRPr>
          </a:p>
          <a:p>
            <a:pPr>
              <a:lnSpc>
                <a:spcPct val="90000"/>
              </a:lnSpc>
            </a:pPr>
            <a:r>
              <a:rPr lang="en-US" sz="2400" dirty="0" smtClean="0">
                <a:latin typeface="Arial" charset="0"/>
              </a:rPr>
              <a:t>There </a:t>
            </a:r>
            <a:r>
              <a:rPr lang="en-US" sz="2400" dirty="0">
                <a:latin typeface="Arial" charset="0"/>
              </a:rPr>
              <a:t>are </a:t>
            </a:r>
            <a:r>
              <a:rPr lang="en-US" sz="2400" u="sng" dirty="0" smtClean="0">
                <a:solidFill>
                  <a:srgbClr val="000000"/>
                </a:solidFill>
                <a:latin typeface="Arial" charset="0"/>
              </a:rPr>
              <a:t>no mandatory monthly </a:t>
            </a:r>
            <a:r>
              <a:rPr lang="en-US" sz="2400" u="sng" dirty="0">
                <a:solidFill>
                  <a:srgbClr val="000000"/>
                </a:solidFill>
                <a:latin typeface="Arial" charset="0"/>
              </a:rPr>
              <a:t>fees</a:t>
            </a:r>
            <a:r>
              <a:rPr lang="en-US" sz="2400" dirty="0" smtClean="0">
                <a:latin typeface="Arial" charset="0"/>
              </a:rPr>
              <a:t>,</a:t>
            </a:r>
          </a:p>
          <a:p>
            <a:pPr marL="0" indent="0">
              <a:lnSpc>
                <a:spcPct val="90000"/>
              </a:lnSpc>
              <a:buNone/>
            </a:pPr>
            <a:r>
              <a:rPr lang="en-US" sz="2400" dirty="0">
                <a:latin typeface="Arial" charset="0"/>
              </a:rPr>
              <a:t> </a:t>
            </a:r>
            <a:r>
              <a:rPr lang="en-US" sz="2400" dirty="0" smtClean="0">
                <a:latin typeface="Arial" charset="0"/>
              </a:rPr>
              <a:t>   </a:t>
            </a:r>
            <a:r>
              <a:rPr lang="en-US" sz="2400" dirty="0">
                <a:latin typeface="Arial" charset="0"/>
              </a:rPr>
              <a:t>contracts </a:t>
            </a:r>
            <a:r>
              <a:rPr lang="en-US" sz="2400" dirty="0" smtClean="0">
                <a:latin typeface="Arial" charset="0"/>
              </a:rPr>
              <a:t>or surprises</a:t>
            </a:r>
          </a:p>
          <a:p>
            <a:pPr marL="0" indent="0">
              <a:lnSpc>
                <a:spcPct val="90000"/>
              </a:lnSpc>
              <a:buNone/>
            </a:pPr>
            <a:endParaRPr lang="en-US" sz="2400" dirty="0" smtClean="0">
              <a:latin typeface="Arial" charset="0"/>
            </a:endParaRPr>
          </a:p>
          <a:p>
            <a:pPr>
              <a:lnSpc>
                <a:spcPct val="90000"/>
              </a:lnSpc>
            </a:pPr>
            <a:r>
              <a:rPr lang="en-US" sz="2400" dirty="0" smtClean="0">
                <a:solidFill>
                  <a:srgbClr val="FF0000"/>
                </a:solidFill>
                <a:latin typeface="Arial" charset="0"/>
              </a:rPr>
              <a:t>Lifetime</a:t>
            </a:r>
            <a:r>
              <a:rPr lang="en-US" sz="2400" dirty="0" smtClean="0">
                <a:latin typeface="Arial" charset="0"/>
              </a:rPr>
              <a:t> </a:t>
            </a:r>
            <a:r>
              <a:rPr lang="en-US" sz="2400" dirty="0">
                <a:latin typeface="Arial" charset="0"/>
              </a:rPr>
              <a:t>customer </a:t>
            </a:r>
            <a:r>
              <a:rPr lang="en-US" sz="2400" dirty="0" smtClean="0">
                <a:latin typeface="Arial" charset="0"/>
              </a:rPr>
              <a:t>support, coaching,</a:t>
            </a:r>
          </a:p>
          <a:p>
            <a:pPr marL="0" indent="0">
              <a:lnSpc>
                <a:spcPct val="90000"/>
              </a:lnSpc>
              <a:buNone/>
            </a:pPr>
            <a:r>
              <a:rPr lang="en-US" sz="2400" dirty="0" smtClean="0">
                <a:latin typeface="Arial" charset="0"/>
              </a:rPr>
              <a:t>    and education is available</a:t>
            </a:r>
          </a:p>
          <a:p>
            <a:pPr>
              <a:lnSpc>
                <a:spcPct val="90000"/>
              </a:lnSpc>
            </a:pPr>
            <a:endParaRPr lang="en-US" sz="2800" dirty="0">
              <a:latin typeface="Arial" charset="0"/>
            </a:endParaRPr>
          </a:p>
          <a:p>
            <a:pPr eaLnBrk="1" hangingPunct="1">
              <a:lnSpc>
                <a:spcPct val="90000"/>
              </a:lnSpc>
            </a:pPr>
            <a:endParaRPr lang="en-US" u="sng" dirty="0">
              <a:latin typeface="Arial" charset="0"/>
            </a:endParaRPr>
          </a:p>
        </p:txBody>
      </p:sp>
      <p:pic>
        <p:nvPicPr>
          <p:cNvPr id="12" name="Picture 11" descr="FreedomExitRamp1.jpg"/>
          <p:cNvPicPr>
            <a:picLocks noChangeAspect="1"/>
          </p:cNvPicPr>
          <p:nvPr/>
        </p:nvPicPr>
        <p:blipFill>
          <a:blip r:embed="rId3" cstate="print"/>
          <a:stretch>
            <a:fillRect/>
          </a:stretch>
        </p:blipFill>
        <p:spPr>
          <a:xfrm>
            <a:off x="6128781" y="4443544"/>
            <a:ext cx="2799319" cy="2236656"/>
          </a:xfrm>
          <a:prstGeom prst="rect">
            <a:avLst/>
          </a:prstGeom>
        </p:spPr>
      </p:pic>
    </p:spTree>
    <p:extLst>
      <p:ext uri="{BB962C8B-B14F-4D97-AF65-F5344CB8AC3E}">
        <p14:creationId xmlns:p14="http://schemas.microsoft.com/office/powerpoint/2010/main" val="2247843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2051">
                                            <p:txEl>
                                              <p:pRg st="0" end="0"/>
                                            </p:txEl>
                                          </p:spTgt>
                                        </p:tgtEl>
                                        <p:attrNameLst>
                                          <p:attrName>style.visibility</p:attrName>
                                        </p:attrNameLst>
                                      </p:cBhvr>
                                      <p:to>
                                        <p:strVal val="visible"/>
                                      </p:to>
                                    </p:set>
                                    <p:animEffect transition="in" filter="fade">
                                      <p:cBhvr>
                                        <p:cTn id="7" dur="500"/>
                                        <p:tgtEl>
                                          <p:spTgt spid="64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2051">
                                            <p:txEl>
                                              <p:pRg st="1" end="1"/>
                                            </p:txEl>
                                          </p:spTgt>
                                        </p:tgtEl>
                                        <p:attrNameLst>
                                          <p:attrName>style.visibility</p:attrName>
                                        </p:attrNameLst>
                                      </p:cBhvr>
                                      <p:to>
                                        <p:strVal val="visible"/>
                                      </p:to>
                                    </p:set>
                                    <p:animEffect transition="in" filter="fade">
                                      <p:cBhvr>
                                        <p:cTn id="12" dur="500"/>
                                        <p:tgtEl>
                                          <p:spTgt spid="64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2051">
                                            <p:txEl>
                                              <p:pRg st="2" end="2"/>
                                            </p:txEl>
                                          </p:spTgt>
                                        </p:tgtEl>
                                        <p:attrNameLst>
                                          <p:attrName>style.visibility</p:attrName>
                                        </p:attrNameLst>
                                      </p:cBhvr>
                                      <p:to>
                                        <p:strVal val="visible"/>
                                      </p:to>
                                    </p:set>
                                    <p:animEffect transition="in" filter="fade">
                                      <p:cBhvr>
                                        <p:cTn id="17" dur="500"/>
                                        <p:tgtEl>
                                          <p:spTgt spid="64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2051">
                                            <p:txEl>
                                              <p:pRg st="4" end="4"/>
                                            </p:txEl>
                                          </p:spTgt>
                                        </p:tgtEl>
                                        <p:attrNameLst>
                                          <p:attrName>style.visibility</p:attrName>
                                        </p:attrNameLst>
                                      </p:cBhvr>
                                      <p:to>
                                        <p:strVal val="visible"/>
                                      </p:to>
                                    </p:set>
                                    <p:animEffect transition="in" filter="fade">
                                      <p:cBhvr>
                                        <p:cTn id="22" dur="500"/>
                                        <p:tgtEl>
                                          <p:spTgt spid="642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2051">
                                            <p:txEl>
                                              <p:pRg st="6" end="6"/>
                                            </p:txEl>
                                          </p:spTgt>
                                        </p:tgtEl>
                                        <p:attrNameLst>
                                          <p:attrName>style.visibility</p:attrName>
                                        </p:attrNameLst>
                                      </p:cBhvr>
                                      <p:to>
                                        <p:strVal val="visible"/>
                                      </p:to>
                                    </p:set>
                                    <p:animEffect transition="in" filter="fade">
                                      <p:cBhvr>
                                        <p:cTn id="27" dur="500"/>
                                        <p:tgtEl>
                                          <p:spTgt spid="64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2051">
                                            <p:txEl>
                                              <p:pRg st="8" end="8"/>
                                            </p:txEl>
                                          </p:spTgt>
                                        </p:tgtEl>
                                        <p:attrNameLst>
                                          <p:attrName>style.visibility</p:attrName>
                                        </p:attrNameLst>
                                      </p:cBhvr>
                                      <p:to>
                                        <p:strVal val="visible"/>
                                      </p:to>
                                    </p:set>
                                    <p:animEffect transition="in" filter="fade">
                                      <p:cBhvr>
                                        <p:cTn id="32" dur="500"/>
                                        <p:tgtEl>
                                          <p:spTgt spid="64205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2051">
                                            <p:txEl>
                                              <p:pRg st="9" end="9"/>
                                            </p:txEl>
                                          </p:spTgt>
                                        </p:tgtEl>
                                        <p:attrNameLst>
                                          <p:attrName>style.visibility</p:attrName>
                                        </p:attrNameLst>
                                      </p:cBhvr>
                                      <p:to>
                                        <p:strVal val="visible"/>
                                      </p:to>
                                    </p:set>
                                    <p:animEffect transition="in" filter="fade">
                                      <p:cBhvr>
                                        <p:cTn id="37" dur="500"/>
                                        <p:tgtEl>
                                          <p:spTgt spid="64205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42051">
                                            <p:txEl>
                                              <p:pRg st="11" end="11"/>
                                            </p:txEl>
                                          </p:spTgt>
                                        </p:tgtEl>
                                        <p:attrNameLst>
                                          <p:attrName>style.visibility</p:attrName>
                                        </p:attrNameLst>
                                      </p:cBhvr>
                                      <p:to>
                                        <p:strVal val="visible"/>
                                      </p:to>
                                    </p:set>
                                    <p:animEffect transition="in" filter="fade">
                                      <p:cBhvr>
                                        <p:cTn id="42" dur="500"/>
                                        <p:tgtEl>
                                          <p:spTgt spid="642051">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2051">
                                            <p:txEl>
                                              <p:pRg st="12" end="12"/>
                                            </p:txEl>
                                          </p:spTgt>
                                        </p:tgtEl>
                                        <p:attrNameLst>
                                          <p:attrName>style.visibility</p:attrName>
                                        </p:attrNameLst>
                                      </p:cBhvr>
                                      <p:to>
                                        <p:strVal val="visible"/>
                                      </p:to>
                                    </p:set>
                                    <p:animEffect transition="in" filter="fade">
                                      <p:cBhvr>
                                        <p:cTn id="47" dur="500"/>
                                        <p:tgtEl>
                                          <p:spTgt spid="64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1143000" y="584200"/>
            <a:ext cx="9144000" cy="762000"/>
          </a:xfrm>
        </p:spPr>
        <p:txBody>
          <a:bodyPr>
            <a:normAutofit/>
          </a:bodyPr>
          <a:lstStyle/>
          <a:p>
            <a:pPr algn="ctr" eaLnBrk="1" hangingPunct="1">
              <a:buFontTx/>
              <a:buNone/>
            </a:pPr>
            <a:r>
              <a:rPr lang="en-US" sz="3200" dirty="0">
                <a:latin typeface="Arial" charset="0"/>
              </a:rPr>
              <a:t>Get your </a:t>
            </a:r>
            <a:r>
              <a:rPr lang="en-US" sz="3200" i="1" dirty="0" smtClean="0">
                <a:latin typeface="Arial" charset="0"/>
              </a:rPr>
              <a:t>Free </a:t>
            </a:r>
            <a:r>
              <a:rPr lang="en-US" sz="3200" b="1" dirty="0" smtClean="0">
                <a:latin typeface="Arial" charset="0"/>
              </a:rPr>
              <a:t>Savings </a:t>
            </a:r>
            <a:r>
              <a:rPr lang="en-US" sz="3200" b="1" dirty="0">
                <a:latin typeface="Arial" charset="0"/>
              </a:rPr>
              <a:t>Analysis</a:t>
            </a:r>
          </a:p>
        </p:txBody>
      </p:sp>
      <p:sp>
        <p:nvSpPr>
          <p:cNvPr id="406532" name="Rectangle 4"/>
          <p:cNvSpPr>
            <a:spLocks noChangeArrowheads="1"/>
          </p:cNvSpPr>
          <p:nvPr/>
        </p:nvSpPr>
        <p:spPr bwMode="auto">
          <a:xfrm>
            <a:off x="564862" y="1346199"/>
            <a:ext cx="3676937" cy="4076720"/>
          </a:xfrm>
          <a:prstGeom prst="rect">
            <a:avLst/>
          </a:prstGeom>
          <a:noFill/>
          <a:ln w="28575">
            <a:solidFill>
              <a:srgbClr val="99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pitchFamily="-102" charset="0"/>
              <a:ea typeface="+mn-ea"/>
              <a:cs typeface="+mn-cs"/>
            </a:endParaRPr>
          </a:p>
        </p:txBody>
      </p:sp>
      <p:sp>
        <p:nvSpPr>
          <p:cNvPr id="81926" name="Rectangle 6"/>
          <p:cNvSpPr>
            <a:spLocks noChangeArrowheads="1"/>
          </p:cNvSpPr>
          <p:nvPr/>
        </p:nvSpPr>
        <p:spPr bwMode="auto">
          <a:xfrm>
            <a:off x="0" y="57007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pPr>
            <a:r>
              <a:rPr lang="en-US" sz="2800" i="0" dirty="0"/>
              <a:t>Get the month and year </a:t>
            </a:r>
            <a:r>
              <a:rPr lang="en-US" sz="2800" i="0" dirty="0" smtClean="0"/>
              <a:t>you</a:t>
            </a:r>
            <a:r>
              <a:rPr lang="en-US" sz="2800" dirty="0" smtClean="0"/>
              <a:t>’</a:t>
            </a:r>
            <a:r>
              <a:rPr lang="en-US" sz="2800" i="0" dirty="0" smtClean="0"/>
              <a:t>ll </a:t>
            </a:r>
            <a:r>
              <a:rPr lang="en-US" sz="2800" i="0" dirty="0"/>
              <a:t>be debt free!</a:t>
            </a:r>
            <a:endParaRPr lang="en-US" sz="2800" b="1" i="0" dirty="0"/>
          </a:p>
        </p:txBody>
      </p:sp>
      <p:sp>
        <p:nvSpPr>
          <p:cNvPr id="9" name="Rectangle 4"/>
          <p:cNvSpPr>
            <a:spLocks noChangeArrowheads="1"/>
          </p:cNvSpPr>
          <p:nvPr/>
        </p:nvSpPr>
        <p:spPr bwMode="auto">
          <a:xfrm>
            <a:off x="4870162" y="1346199"/>
            <a:ext cx="3727737" cy="4076720"/>
          </a:xfrm>
          <a:prstGeom prst="rect">
            <a:avLst/>
          </a:prstGeom>
          <a:noFill/>
          <a:ln w="28575">
            <a:solidFill>
              <a:srgbClr val="99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pitchFamily="-102" charset="0"/>
              <a:ea typeface="+mn-ea"/>
              <a:cs typeface="+mn-cs"/>
            </a:endParaRPr>
          </a:p>
        </p:txBody>
      </p:sp>
      <p:pic>
        <p:nvPicPr>
          <p:cNvPr id="2" name="Picture 1" descr="Screen Shot 2019-11-06 at 10.16.11 AM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63" y="1346199"/>
            <a:ext cx="3676937" cy="4076719"/>
          </a:xfrm>
          <a:prstGeom prst="rect">
            <a:avLst/>
          </a:prstGeom>
        </p:spPr>
      </p:pic>
      <p:pic>
        <p:nvPicPr>
          <p:cNvPr id="3" name="Picture 2" descr="Screen Shot 2019-11-06 at 10.16.15 AM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163" y="1346200"/>
            <a:ext cx="3676937" cy="4076718"/>
          </a:xfrm>
          <a:prstGeom prst="rect">
            <a:avLst/>
          </a:prstGeom>
        </p:spPr>
      </p:pic>
    </p:spTree>
    <p:extLst>
      <p:ext uri="{BB962C8B-B14F-4D97-AF65-F5344CB8AC3E}">
        <p14:creationId xmlns:p14="http://schemas.microsoft.com/office/powerpoint/2010/main" val="3889518846"/>
      </p:ext>
    </p:extLst>
  </p:cSld>
  <p:clrMapOvr>
    <a:masterClrMapping/>
  </p:clrMapOvr>
  <p:transition xmlns:p14="http://schemas.microsoft.com/office/powerpoint/2010/main" spd="slow">
    <p:newsfla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Rectangle 10"/>
          <p:cNvSpPr>
            <a:spLocks noChangeArrowheads="1"/>
          </p:cNvSpPr>
          <p:nvPr/>
        </p:nvSpPr>
        <p:spPr bwMode="auto">
          <a:xfrm>
            <a:off x="1752600" y="4876800"/>
            <a:ext cx="9144000" cy="1015663"/>
          </a:xfrm>
          <a:prstGeom prst="rect">
            <a:avLst/>
          </a:prstGeom>
          <a:noFill/>
          <a:ln w="9525">
            <a:noFill/>
            <a:miter lim="800000"/>
            <a:headEnd/>
            <a:tailEnd/>
          </a:ln>
        </p:spPr>
        <p:txBody>
          <a:bodyPr>
            <a:spAutoFit/>
          </a:bodyPr>
          <a:lstStyle/>
          <a:p>
            <a:pPr algn="ctr"/>
            <a:endParaRPr lang="en-US" sz="2000" dirty="0"/>
          </a:p>
          <a:p>
            <a:pPr algn="ctr"/>
            <a:endParaRPr lang="en-US" sz="2000" dirty="0"/>
          </a:p>
          <a:p>
            <a:pPr algn="ctr"/>
            <a:endParaRPr lang="en-US" sz="2000" dirty="0"/>
          </a:p>
        </p:txBody>
      </p:sp>
      <p:sp>
        <p:nvSpPr>
          <p:cNvPr id="5125" name="Text Box 4"/>
          <p:cNvSpPr txBox="1">
            <a:spLocks noChangeArrowheads="1"/>
          </p:cNvSpPr>
          <p:nvPr/>
        </p:nvSpPr>
        <p:spPr bwMode="auto">
          <a:xfrm>
            <a:off x="5105400" y="4267200"/>
            <a:ext cx="1066800" cy="519113"/>
          </a:xfrm>
          <a:prstGeom prst="rect">
            <a:avLst/>
          </a:prstGeom>
          <a:noFill/>
          <a:ln w="9525">
            <a:noFill/>
            <a:miter lim="800000"/>
            <a:headEnd/>
            <a:tailEnd/>
          </a:ln>
        </p:spPr>
        <p:txBody>
          <a:bodyPr>
            <a:spAutoFit/>
          </a:bodyPr>
          <a:lstStyle/>
          <a:p>
            <a:pPr algn="ctr">
              <a:spcBef>
                <a:spcPct val="50000"/>
              </a:spcBef>
            </a:pPr>
            <a:endParaRPr lang="en-US" sz="2800" i="1"/>
          </a:p>
        </p:txBody>
      </p:sp>
      <p:sp>
        <p:nvSpPr>
          <p:cNvPr id="8" name="Rectangle 10"/>
          <p:cNvSpPr>
            <a:spLocks noChangeArrowheads="1"/>
          </p:cNvSpPr>
          <p:nvPr/>
        </p:nvSpPr>
        <p:spPr bwMode="auto">
          <a:xfrm>
            <a:off x="0" y="1059629"/>
            <a:ext cx="9144000" cy="3693318"/>
          </a:xfrm>
          <a:prstGeom prst="rect">
            <a:avLst/>
          </a:prstGeom>
          <a:noFill/>
          <a:ln w="9525">
            <a:noFill/>
            <a:miter lim="800000"/>
            <a:headEnd/>
            <a:tailEnd/>
          </a:ln>
        </p:spPr>
        <p:txBody>
          <a:bodyPr wrap="square">
            <a:spAutoFit/>
          </a:bodyPr>
          <a:lstStyle/>
          <a:p>
            <a:endParaRPr lang="en-US" sz="1600" dirty="0"/>
          </a:p>
          <a:p>
            <a:pPr algn="ctr"/>
            <a:r>
              <a:rPr lang="en-US" sz="2200" b="1" dirty="0"/>
              <a:t>2006 </a:t>
            </a:r>
            <a:r>
              <a:rPr lang="en-US" sz="2200" b="1" dirty="0" smtClean="0"/>
              <a:t>Launched </a:t>
            </a:r>
            <a:r>
              <a:rPr lang="en-US" sz="2200" b="1" dirty="0" err="1"/>
              <a:t>UFirst</a:t>
            </a:r>
            <a:r>
              <a:rPr lang="en-US" sz="2200" b="1" dirty="0"/>
              <a:t> Financial</a:t>
            </a:r>
            <a:endParaRPr lang="en-US" sz="2200" dirty="0"/>
          </a:p>
          <a:p>
            <a:pPr algn="ctr"/>
            <a:r>
              <a:rPr lang="en-US" dirty="0"/>
              <a:t>Helped 10,000’s of people pay off mortgages in 1/2 to 1/3 the time</a:t>
            </a:r>
          </a:p>
          <a:p>
            <a:pPr algn="ctr"/>
            <a:r>
              <a:rPr lang="en-US" dirty="0" smtClean="0"/>
              <a:t>Every </a:t>
            </a:r>
            <a:r>
              <a:rPr lang="en-US" dirty="0"/>
              <a:t>12 Minutes a homeowner </a:t>
            </a:r>
            <a:r>
              <a:rPr lang="en-US" dirty="0" smtClean="0"/>
              <a:t>started </a:t>
            </a:r>
            <a:r>
              <a:rPr lang="en-US" dirty="0"/>
              <a:t>their journey to financial freedom using the s</a:t>
            </a:r>
            <a:r>
              <a:rPr lang="en-US" dirty="0" smtClean="0"/>
              <a:t>oftware</a:t>
            </a:r>
            <a:r>
              <a:rPr lang="en-US" dirty="0"/>
              <a:t>, </a:t>
            </a:r>
            <a:r>
              <a:rPr lang="en-US" smtClean="0"/>
              <a:t>combined with a HELOC</a:t>
            </a:r>
            <a:endParaRPr lang="en-US" dirty="0"/>
          </a:p>
          <a:p>
            <a:pPr algn="ctr"/>
            <a:endParaRPr lang="en-US" dirty="0" smtClean="0"/>
          </a:p>
          <a:p>
            <a:pPr algn="ctr"/>
            <a:endParaRPr lang="en-US" sz="2200" dirty="0" smtClean="0"/>
          </a:p>
          <a:p>
            <a:pPr algn="ctr"/>
            <a:endParaRPr lang="en-US" sz="2200" dirty="0"/>
          </a:p>
          <a:p>
            <a:pPr algn="ctr"/>
            <a:endParaRPr lang="en-US" sz="2000" dirty="0">
              <a:latin typeface="Gill Sans MT"/>
              <a:cs typeface="Gill Sans MT"/>
            </a:endParaRPr>
          </a:p>
          <a:p>
            <a:pPr algn="ctr"/>
            <a:endParaRPr lang="en-US" sz="2000" dirty="0"/>
          </a:p>
          <a:p>
            <a:pPr algn="ctr"/>
            <a:endParaRPr lang="en-US" sz="2000" dirty="0"/>
          </a:p>
          <a:p>
            <a:pPr algn="ctr"/>
            <a:endParaRPr lang="en-US" sz="2000" dirty="0"/>
          </a:p>
        </p:txBody>
      </p:sp>
      <p:pic>
        <p:nvPicPr>
          <p:cNvPr id="12" name="Picture 13" descr="radC59F7"/>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724400" y="3015449"/>
            <a:ext cx="4004282" cy="3200400"/>
          </a:xfrm>
          <a:prstGeom prst="rect">
            <a:avLst/>
          </a:prstGeom>
          <a:solidFill>
            <a:schemeClr val="bg1"/>
          </a:solidFill>
          <a:ln w="9525">
            <a:noFill/>
            <a:miter lim="800000"/>
            <a:headEnd/>
            <a:tailEnd/>
          </a:ln>
        </p:spPr>
      </p:pic>
      <p:pic>
        <p:nvPicPr>
          <p:cNvPr id="13" name="Picture 4" descr="True Wealth Jan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41028">
            <a:off x="448503" y="3833579"/>
            <a:ext cx="1433235" cy="19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76003">
            <a:off x="1136069" y="3581018"/>
            <a:ext cx="1461660" cy="188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ustMPM07_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05986">
            <a:off x="2073338" y="3633615"/>
            <a:ext cx="1608941" cy="194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over and inside"/>
          <p:cNvPicPr>
            <a:picLocks noChangeAspect="1" noChangeArrowheads="1"/>
          </p:cNvPicPr>
          <p:nvPr/>
        </p:nvPicPr>
        <p:blipFill>
          <a:blip r:embed="rId7">
            <a:extLst>
              <a:ext uri="{28A0092B-C50C-407E-A947-70E740481C1C}">
                <a14:useLocalDpi xmlns:a14="http://schemas.microsoft.com/office/drawing/2010/main" val="0"/>
              </a:ext>
            </a:extLst>
          </a:blip>
          <a:srcRect l="500" t="317" r="50200" b="1590"/>
          <a:stretch>
            <a:fillRect/>
          </a:stretch>
        </p:blipFill>
        <p:spPr bwMode="auto">
          <a:xfrm rot="1431357">
            <a:off x="2785829" y="3873906"/>
            <a:ext cx="1490616" cy="186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p:cNvSpPr>
            <a:spLocks/>
          </p:cNvSpPr>
          <p:nvPr/>
        </p:nvSpPr>
        <p:spPr bwMode="auto">
          <a:xfrm>
            <a:off x="0" y="425450"/>
            <a:ext cx="9144000" cy="749300"/>
          </a:xfrm>
          <a:prstGeom prst="roundRect">
            <a:avLst>
              <a:gd name="adj" fmla="val 18644"/>
            </a:avLst>
          </a:prstGeom>
          <a:noFill/>
          <a:ln w="9525">
            <a:noFill/>
            <a:round/>
            <a:headEnd/>
            <a:tailEnd/>
          </a:ln>
        </p:spPr>
        <p:txBody>
          <a:bodyPr lIns="0" tIns="0" rIns="0" bIns="0" anchor="ctr"/>
          <a:lstStyle/>
          <a:p>
            <a:pPr algn="ctr"/>
            <a:r>
              <a:rPr lang="en-US" sz="3600" b="1" dirty="0" smtClean="0"/>
              <a:t>Our Story</a:t>
            </a:r>
            <a:endParaRPr lang="en-US" sz="3600" b="1" dirty="0">
              <a:latin typeface="Gill Sans MT"/>
              <a:cs typeface="Gill Sans MT"/>
            </a:endParaRPr>
          </a:p>
        </p:txBody>
      </p:sp>
    </p:spTree>
    <p:extLst>
      <p:ext uri="{BB962C8B-B14F-4D97-AF65-F5344CB8AC3E}">
        <p14:creationId xmlns:p14="http://schemas.microsoft.com/office/powerpoint/2010/main" val="40055620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5546"/>
                                        </p:tgtEl>
                                        <p:attrNameLst>
                                          <p:attrName>style.visibility</p:attrName>
                                        </p:attrNameLst>
                                      </p:cBhvr>
                                      <p:to>
                                        <p:strVal val="visible"/>
                                      </p:to>
                                    </p:set>
                                    <p:animEffect transition="in" filter="fade">
                                      <p:cBhvr>
                                        <p:cTn id="12" dur="500"/>
                                        <p:tgtEl>
                                          <p:spTgt spid="655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6232525" y="2503488"/>
            <a:ext cx="2301875" cy="519112"/>
          </a:xfrm>
          <a:prstGeom prst="rect">
            <a:avLst/>
          </a:prstGeom>
          <a:noFill/>
          <a:ln w="9525">
            <a:noFill/>
            <a:miter lim="800000"/>
            <a:headEnd/>
            <a:tailEnd/>
          </a:ln>
          <a:effectLst/>
        </p:spPr>
        <p:txBody>
          <a:bodyPr>
            <a:spAutoFit/>
          </a:bodyPr>
          <a:lstStyle/>
          <a:p>
            <a:pPr algn="ctr">
              <a:defRPr/>
            </a:pPr>
            <a:endParaRPr lang="en-US" sz="2800" i="1">
              <a:effectLst>
                <a:outerShdw blurRad="38100" dist="38100" dir="2700000" algn="tl">
                  <a:srgbClr val="C0C0C0"/>
                </a:outerShdw>
              </a:effectLst>
            </a:endParaRPr>
          </a:p>
        </p:txBody>
      </p:sp>
      <p:sp>
        <p:nvSpPr>
          <p:cNvPr id="67588" name="Text Box 4"/>
          <p:cNvSpPr txBox="1">
            <a:spLocks noChangeArrowheads="1"/>
          </p:cNvSpPr>
          <p:nvPr/>
        </p:nvSpPr>
        <p:spPr bwMode="auto">
          <a:xfrm>
            <a:off x="5105400" y="4267200"/>
            <a:ext cx="1066800" cy="519113"/>
          </a:xfrm>
          <a:prstGeom prst="rect">
            <a:avLst/>
          </a:prstGeom>
          <a:noFill/>
          <a:ln w="9525">
            <a:noFill/>
            <a:miter lim="800000"/>
            <a:headEnd/>
            <a:tailEnd/>
          </a:ln>
          <a:effectLst/>
        </p:spPr>
        <p:txBody>
          <a:bodyPr>
            <a:spAutoFit/>
          </a:bodyPr>
          <a:lstStyle/>
          <a:p>
            <a:pPr algn="ctr">
              <a:spcBef>
                <a:spcPct val="50000"/>
              </a:spcBef>
              <a:defRPr/>
            </a:pPr>
            <a:endParaRPr lang="en-US" sz="2800" i="1">
              <a:effectLst>
                <a:outerShdw blurRad="38100" dist="38100" dir="2700000" algn="tl">
                  <a:srgbClr val="C0C0C0"/>
                </a:outerShdw>
              </a:effectLst>
            </a:endParaRPr>
          </a:p>
        </p:txBody>
      </p:sp>
      <p:pic>
        <p:nvPicPr>
          <p:cNvPr id="1029" name="Picture 5"/>
          <p:cNvPicPr>
            <a:picLocks noChangeAspect="1" noChangeArrowheads="1"/>
          </p:cNvPicPr>
          <p:nvPr/>
        </p:nvPicPr>
        <p:blipFill>
          <a:blip r:embed="rId3" cstate="print"/>
          <a:srcRect/>
          <a:stretch>
            <a:fillRect/>
          </a:stretch>
        </p:blipFill>
        <p:spPr bwMode="auto">
          <a:xfrm>
            <a:off x="1253168" y="1397000"/>
            <a:ext cx="6520149" cy="5105400"/>
          </a:xfrm>
          <a:prstGeom prst="rect">
            <a:avLst/>
          </a:prstGeom>
          <a:noFill/>
          <a:ln w="9525">
            <a:noFill/>
            <a:miter lim="800000"/>
            <a:headEnd/>
            <a:tailEnd/>
          </a:ln>
        </p:spPr>
      </p:pic>
      <p:sp>
        <p:nvSpPr>
          <p:cNvPr id="6" name="AutoShape 6"/>
          <p:cNvSpPr>
            <a:spLocks/>
          </p:cNvSpPr>
          <p:nvPr/>
        </p:nvSpPr>
        <p:spPr bwMode="auto">
          <a:xfrm>
            <a:off x="1173793" y="450850"/>
            <a:ext cx="9144000" cy="749300"/>
          </a:xfrm>
          <a:prstGeom prst="roundRect">
            <a:avLst>
              <a:gd name="adj" fmla="val 18644"/>
            </a:avLst>
          </a:prstGeom>
          <a:noFill/>
          <a:ln w="9525">
            <a:noFill/>
            <a:round/>
            <a:headEnd/>
            <a:tailEnd/>
          </a:ln>
        </p:spPr>
        <p:txBody>
          <a:bodyPr lIns="0" tIns="0" rIns="0" bIns="0" anchor="ctr"/>
          <a:lstStyle/>
          <a:p>
            <a:pPr algn="ctr"/>
            <a:r>
              <a:rPr lang="en-US" sz="3600" b="1" dirty="0" smtClean="0"/>
              <a:t>Moving in the Right Direction</a:t>
            </a:r>
            <a:endParaRPr lang="en-US" sz="3600" b="1" dirty="0">
              <a:latin typeface="Gill Sans MT"/>
              <a:cs typeface="Gill Sans MT"/>
            </a:endParaRPr>
          </a:p>
        </p:txBody>
      </p:sp>
    </p:spTree>
    <p:extLst>
      <p:ext uri="{BB962C8B-B14F-4D97-AF65-F5344CB8AC3E}">
        <p14:creationId xmlns:p14="http://schemas.microsoft.com/office/powerpoint/2010/main" val="1291493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Rectangle 10"/>
          <p:cNvSpPr>
            <a:spLocks noChangeArrowheads="1"/>
          </p:cNvSpPr>
          <p:nvPr/>
        </p:nvSpPr>
        <p:spPr bwMode="auto">
          <a:xfrm>
            <a:off x="1752600" y="4876800"/>
            <a:ext cx="9144000" cy="1015663"/>
          </a:xfrm>
          <a:prstGeom prst="rect">
            <a:avLst/>
          </a:prstGeom>
          <a:noFill/>
          <a:ln w="9525">
            <a:noFill/>
            <a:miter lim="800000"/>
            <a:headEnd/>
            <a:tailEnd/>
          </a:ln>
        </p:spPr>
        <p:txBody>
          <a:bodyPr>
            <a:spAutoFit/>
          </a:bodyPr>
          <a:lstStyle/>
          <a:p>
            <a:pPr algn="ctr"/>
            <a:endParaRPr lang="en-US" sz="2000" dirty="0"/>
          </a:p>
          <a:p>
            <a:pPr algn="ctr"/>
            <a:endParaRPr lang="en-US" sz="2000" dirty="0"/>
          </a:p>
          <a:p>
            <a:pPr algn="ctr"/>
            <a:endParaRPr lang="en-US" sz="2000" dirty="0"/>
          </a:p>
        </p:txBody>
      </p:sp>
      <p:sp>
        <p:nvSpPr>
          <p:cNvPr id="8" name="Rectangle 10"/>
          <p:cNvSpPr>
            <a:spLocks noChangeArrowheads="1"/>
          </p:cNvSpPr>
          <p:nvPr/>
        </p:nvSpPr>
        <p:spPr bwMode="auto">
          <a:xfrm>
            <a:off x="0" y="1059629"/>
            <a:ext cx="9144000" cy="3077766"/>
          </a:xfrm>
          <a:prstGeom prst="rect">
            <a:avLst/>
          </a:prstGeom>
          <a:noFill/>
          <a:ln w="9525">
            <a:noFill/>
            <a:miter lim="800000"/>
            <a:headEnd/>
            <a:tailEnd/>
          </a:ln>
        </p:spPr>
        <p:txBody>
          <a:bodyPr wrap="square">
            <a:spAutoFit/>
          </a:bodyPr>
          <a:lstStyle/>
          <a:p>
            <a:pPr algn="ctr"/>
            <a:endParaRPr lang="en-US" sz="2200" dirty="0"/>
          </a:p>
          <a:p>
            <a:pPr algn="ctr"/>
            <a:r>
              <a:rPr lang="en-US" sz="2200" b="1" dirty="0"/>
              <a:t>2009 Global Financial Meltdown</a:t>
            </a:r>
            <a:endParaRPr lang="en-US" sz="2200" dirty="0"/>
          </a:p>
          <a:p>
            <a:pPr algn="ctr"/>
            <a:r>
              <a:rPr lang="en-US" dirty="0"/>
              <a:t>Never stopped servicing clients</a:t>
            </a:r>
          </a:p>
          <a:p>
            <a:pPr algn="ctr"/>
            <a:r>
              <a:rPr lang="en-US" dirty="0"/>
              <a:t>Continued to improve software. Eliminated reliance on HELOC</a:t>
            </a:r>
          </a:p>
          <a:p>
            <a:pPr algn="ctr"/>
            <a:r>
              <a:rPr lang="en-US" dirty="0" smtClean="0"/>
              <a:t>Launched additional company </a:t>
            </a:r>
            <a:r>
              <a:rPr lang="en-US" dirty="0"/>
              <a:t>as </a:t>
            </a:r>
            <a:r>
              <a:rPr lang="en-US" dirty="0" err="1" smtClean="0"/>
              <a:t>UFinancial</a:t>
            </a:r>
            <a:r>
              <a:rPr lang="en-US" dirty="0" smtClean="0"/>
              <a:t> </a:t>
            </a:r>
            <a:r>
              <a:rPr lang="en-US" dirty="0" smtClean="0"/>
              <a:t>Freedom</a:t>
            </a:r>
            <a:endParaRPr lang="en-US" dirty="0"/>
          </a:p>
          <a:p>
            <a:r>
              <a:rPr lang="en-US" sz="1600" dirty="0"/>
              <a:t> </a:t>
            </a:r>
            <a:endParaRPr lang="en-US" sz="1600" dirty="0" smtClean="0"/>
          </a:p>
          <a:p>
            <a:pPr algn="ctr"/>
            <a:endParaRPr lang="en-US" sz="2000" dirty="0">
              <a:latin typeface="Gill Sans MT"/>
              <a:cs typeface="Gill Sans MT"/>
            </a:endParaRPr>
          </a:p>
          <a:p>
            <a:pPr algn="ctr"/>
            <a:endParaRPr lang="en-US" sz="2000" dirty="0"/>
          </a:p>
          <a:p>
            <a:pPr algn="ctr"/>
            <a:endParaRPr lang="en-US" sz="2000" dirty="0"/>
          </a:p>
          <a:p>
            <a:pPr algn="ctr"/>
            <a:endParaRPr lang="en-US" sz="2000" dirty="0"/>
          </a:p>
        </p:txBody>
      </p:sp>
      <p:pic>
        <p:nvPicPr>
          <p:cNvPr id="12" name="Content Placeholder 16" descr="celebrate.png"/>
          <p:cNvPicPr>
            <a:picLocks noGrp="1" noChangeAspect="1"/>
          </p:cNvPicPr>
          <p:nvPr>
            <p:ph/>
          </p:nvPr>
        </p:nvPicPr>
        <p:blipFill>
          <a:blip r:embed="rId3">
            <a:extLst>
              <a:ext uri="{28A0092B-C50C-407E-A947-70E740481C1C}">
                <a14:useLocalDpi xmlns:a14="http://schemas.microsoft.com/office/drawing/2010/main" val="0"/>
              </a:ext>
            </a:extLst>
          </a:blip>
          <a:srcRect t="7211" b="7211"/>
          <a:stretch>
            <a:fillRect/>
          </a:stretch>
        </p:blipFill>
        <p:spPr>
          <a:xfrm>
            <a:off x="-152400" y="4239480"/>
            <a:ext cx="4177224" cy="2618520"/>
          </a:xfrm>
          <a:prstGeom prst="rect">
            <a:avLst/>
          </a:prstGeom>
        </p:spPr>
      </p:pic>
      <p:sp>
        <p:nvSpPr>
          <p:cNvPr id="2" name="Rectangle 1"/>
          <p:cNvSpPr/>
          <p:nvPr/>
        </p:nvSpPr>
        <p:spPr>
          <a:xfrm>
            <a:off x="0" y="2629290"/>
            <a:ext cx="9144000" cy="1508105"/>
          </a:xfrm>
          <a:prstGeom prst="rect">
            <a:avLst/>
          </a:prstGeom>
        </p:spPr>
        <p:txBody>
          <a:bodyPr wrap="square">
            <a:spAutoFit/>
          </a:bodyPr>
          <a:lstStyle/>
          <a:p>
            <a:endParaRPr lang="en-US" sz="1400" dirty="0" smtClean="0"/>
          </a:p>
          <a:p>
            <a:pPr algn="ctr"/>
            <a:r>
              <a:rPr lang="en-US" sz="2400" b="1" dirty="0" smtClean="0"/>
              <a:t>Currently</a:t>
            </a:r>
            <a:endParaRPr lang="en-US" sz="2400" dirty="0" smtClean="0"/>
          </a:p>
          <a:p>
            <a:pPr algn="ctr"/>
            <a:r>
              <a:rPr lang="en-US" dirty="0" smtClean="0"/>
              <a:t>Nearly $20 Million spent on the software</a:t>
            </a:r>
          </a:p>
          <a:p>
            <a:pPr algn="ctr"/>
            <a:r>
              <a:rPr lang="en-US" dirty="0" smtClean="0"/>
              <a:t>Over 70,000 clients across the US have purchased the program</a:t>
            </a:r>
          </a:p>
          <a:p>
            <a:pPr algn="ctr"/>
            <a:r>
              <a:rPr lang="en-US" dirty="0" smtClean="0"/>
              <a:t>Over $2 Billion of debt paid down with the assistance of the </a:t>
            </a:r>
            <a:r>
              <a:rPr lang="en-US" dirty="0" smtClean="0"/>
              <a:t>Money Max Account</a:t>
            </a:r>
            <a:endParaRPr lang="en-US" dirty="0" smtClean="0"/>
          </a:p>
        </p:txBody>
      </p:sp>
      <p:sp>
        <p:nvSpPr>
          <p:cNvPr id="10" name="AutoShape 6"/>
          <p:cNvSpPr>
            <a:spLocks/>
          </p:cNvSpPr>
          <p:nvPr/>
        </p:nvSpPr>
        <p:spPr bwMode="auto">
          <a:xfrm>
            <a:off x="0" y="425450"/>
            <a:ext cx="9144000" cy="749300"/>
          </a:xfrm>
          <a:prstGeom prst="roundRect">
            <a:avLst>
              <a:gd name="adj" fmla="val 18644"/>
            </a:avLst>
          </a:prstGeom>
          <a:noFill/>
          <a:ln w="9525">
            <a:noFill/>
            <a:round/>
            <a:headEnd/>
            <a:tailEnd/>
          </a:ln>
        </p:spPr>
        <p:txBody>
          <a:bodyPr lIns="0" tIns="0" rIns="0" bIns="0" anchor="ctr"/>
          <a:lstStyle/>
          <a:p>
            <a:pPr algn="ctr"/>
            <a:r>
              <a:rPr lang="en-US" sz="3600" b="1" dirty="0" smtClean="0"/>
              <a:t>Our Story</a:t>
            </a:r>
            <a:endParaRPr lang="en-US" sz="3600" b="1" dirty="0">
              <a:latin typeface="Gill Sans MT"/>
              <a:cs typeface="Gill Sans MT"/>
            </a:endParaRPr>
          </a:p>
        </p:txBody>
      </p:sp>
      <p:pic>
        <p:nvPicPr>
          <p:cNvPr id="4" name="Picture 3"/>
          <p:cNvPicPr>
            <a:picLocks noChangeAspect="1"/>
          </p:cNvPicPr>
          <p:nvPr/>
        </p:nvPicPr>
        <p:blipFill>
          <a:blip r:embed="rId4"/>
          <a:stretch>
            <a:fillRect/>
          </a:stretch>
        </p:blipFill>
        <p:spPr>
          <a:xfrm>
            <a:off x="4189924" y="4479164"/>
            <a:ext cx="4509576" cy="1769236"/>
          </a:xfrm>
          <a:prstGeom prst="rect">
            <a:avLst/>
          </a:prstGeom>
        </p:spPr>
      </p:pic>
    </p:spTree>
    <p:extLst>
      <p:ext uri="{BB962C8B-B14F-4D97-AF65-F5344CB8AC3E}">
        <p14:creationId xmlns:p14="http://schemas.microsoft.com/office/powerpoint/2010/main" val="11970424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10200" y="5257800"/>
            <a:ext cx="2590800" cy="1143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Arial" charset="0"/>
              <a:ea typeface="ＭＳ Ｐゴシック" charset="0"/>
              <a:cs typeface="ＭＳ Ｐゴシック" charset="0"/>
            </a:endParaRPr>
          </a:p>
        </p:txBody>
      </p:sp>
      <p:sp>
        <p:nvSpPr>
          <p:cNvPr id="13" name="Rectangle 12"/>
          <p:cNvSpPr/>
          <p:nvPr/>
        </p:nvSpPr>
        <p:spPr>
          <a:xfrm>
            <a:off x="1066800" y="5257800"/>
            <a:ext cx="2590800" cy="1143000"/>
          </a:xfrm>
          <a:prstGeom prst="rect">
            <a:avLst/>
          </a:prstGeom>
          <a:solidFill>
            <a:srgbClr val="5DB46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Arial" charset="0"/>
              <a:ea typeface="ＭＳ Ｐゴシック" charset="0"/>
              <a:cs typeface="ＭＳ Ｐゴシック" charset="0"/>
            </a:endParaRPr>
          </a:p>
        </p:txBody>
      </p:sp>
      <p:sp>
        <p:nvSpPr>
          <p:cNvPr id="29700" name="TextBox 1"/>
          <p:cNvSpPr txBox="1">
            <a:spLocks noChangeArrowheads="1"/>
          </p:cNvSpPr>
          <p:nvPr/>
        </p:nvSpPr>
        <p:spPr bwMode="auto">
          <a:xfrm>
            <a:off x="368300" y="1358900"/>
            <a:ext cx="83185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DC291E"/>
              </a:buClr>
              <a:buFontTx/>
              <a:buChar char="•"/>
            </a:pPr>
            <a:r>
              <a:rPr lang="en-US" dirty="0">
                <a:solidFill>
                  <a:srgbClr val="000000"/>
                </a:solidFill>
              </a:rPr>
              <a:t>Why does the largest building in every city have a </a:t>
            </a:r>
            <a:r>
              <a:rPr lang="en-US" dirty="0" smtClean="0">
                <a:solidFill>
                  <a:srgbClr val="000000"/>
                </a:solidFill>
              </a:rPr>
              <a:t>banks </a:t>
            </a:r>
            <a:r>
              <a:rPr lang="en-US" dirty="0">
                <a:solidFill>
                  <a:srgbClr val="000000"/>
                </a:solidFill>
              </a:rPr>
              <a:t>name on it? </a:t>
            </a:r>
          </a:p>
          <a:p>
            <a:pPr eaLnBrk="1" hangingPunct="1">
              <a:spcBef>
                <a:spcPct val="20000"/>
              </a:spcBef>
              <a:buClr>
                <a:srgbClr val="DC291E"/>
              </a:buClr>
              <a:buFontTx/>
              <a:buChar char="•"/>
            </a:pPr>
            <a:r>
              <a:rPr lang="en-US" dirty="0">
                <a:solidFill>
                  <a:srgbClr val="000000"/>
                </a:solidFill>
              </a:rPr>
              <a:t>Banks </a:t>
            </a:r>
            <a:r>
              <a:rPr lang="en-US" dirty="0"/>
              <a:t>pay interest to earn interest.  </a:t>
            </a:r>
          </a:p>
        </p:txBody>
      </p:sp>
      <p:sp>
        <p:nvSpPr>
          <p:cNvPr id="3" name="Rectangle 2"/>
          <p:cNvSpPr/>
          <p:nvPr/>
        </p:nvSpPr>
        <p:spPr>
          <a:xfrm>
            <a:off x="1066800" y="2819400"/>
            <a:ext cx="2590800" cy="1143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Arial" charset="0"/>
              <a:ea typeface="ＭＳ Ｐゴシック" charset="0"/>
              <a:cs typeface="ＭＳ Ｐゴシック" charset="0"/>
            </a:endParaRPr>
          </a:p>
        </p:txBody>
      </p:sp>
      <p:sp>
        <p:nvSpPr>
          <p:cNvPr id="4" name="Rectangle 3"/>
          <p:cNvSpPr/>
          <p:nvPr/>
        </p:nvSpPr>
        <p:spPr>
          <a:xfrm>
            <a:off x="5410200" y="2819400"/>
            <a:ext cx="2590800" cy="1143000"/>
          </a:xfrm>
          <a:prstGeom prst="rect">
            <a:avLst/>
          </a:prstGeom>
          <a:solidFill>
            <a:srgbClr val="5DB46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Arial" charset="0"/>
              <a:ea typeface="ＭＳ Ｐゴシック" charset="0"/>
              <a:cs typeface="ＭＳ Ｐゴシック" charset="0"/>
            </a:endParaRPr>
          </a:p>
        </p:txBody>
      </p:sp>
      <p:sp>
        <p:nvSpPr>
          <p:cNvPr id="5" name="TextBox 4"/>
          <p:cNvSpPr txBox="1">
            <a:spLocks noChangeArrowheads="1"/>
          </p:cNvSpPr>
          <p:nvPr/>
        </p:nvSpPr>
        <p:spPr bwMode="auto">
          <a:xfrm>
            <a:off x="1371600" y="29718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Banks pay interest at &lt;3%</a:t>
            </a:r>
          </a:p>
        </p:txBody>
      </p:sp>
      <p:sp>
        <p:nvSpPr>
          <p:cNvPr id="6" name="TextBox 5"/>
          <p:cNvSpPr txBox="1">
            <a:spLocks noChangeArrowheads="1"/>
          </p:cNvSpPr>
          <p:nvPr/>
        </p:nvSpPr>
        <p:spPr bwMode="auto">
          <a:xfrm>
            <a:off x="1447800" y="5334000"/>
            <a:ext cx="1828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Your checking, savings, cd</a:t>
            </a:r>
            <a:r>
              <a:rPr lang="ja-JP" altLang="en-US" sz="1800"/>
              <a:t>’</a:t>
            </a:r>
            <a:r>
              <a:rPr lang="en-US" sz="1800"/>
              <a:t>s</a:t>
            </a:r>
          </a:p>
          <a:p>
            <a:pPr eaLnBrk="1" hangingPunct="1"/>
            <a:r>
              <a:rPr lang="en-US" sz="1800"/>
              <a:t>Earn &lt;3%</a:t>
            </a:r>
          </a:p>
        </p:txBody>
      </p:sp>
      <p:sp>
        <p:nvSpPr>
          <p:cNvPr id="7" name="TextBox 6"/>
          <p:cNvSpPr txBox="1">
            <a:spLocks noChangeArrowheads="1"/>
          </p:cNvSpPr>
          <p:nvPr/>
        </p:nvSpPr>
        <p:spPr bwMode="auto">
          <a:xfrm>
            <a:off x="5715000" y="30480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Banks earn interest at &gt;6%</a:t>
            </a:r>
          </a:p>
        </p:txBody>
      </p:sp>
      <p:sp>
        <p:nvSpPr>
          <p:cNvPr id="8" name="TextBox 7"/>
          <p:cNvSpPr txBox="1">
            <a:spLocks noChangeArrowheads="1"/>
          </p:cNvSpPr>
          <p:nvPr/>
        </p:nvSpPr>
        <p:spPr bwMode="auto">
          <a:xfrm>
            <a:off x="5562600" y="53340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Your loans, credit </a:t>
            </a:r>
          </a:p>
          <a:p>
            <a:pPr eaLnBrk="1" hangingPunct="1"/>
            <a:r>
              <a:rPr lang="en-US" sz="1800"/>
              <a:t>cards, mortgages</a:t>
            </a:r>
          </a:p>
          <a:p>
            <a:pPr eaLnBrk="1" hangingPunct="1"/>
            <a:r>
              <a:rPr lang="en-US" sz="1800"/>
              <a:t> pay &gt;6%</a:t>
            </a:r>
          </a:p>
        </p:txBody>
      </p:sp>
      <p:cxnSp>
        <p:nvCxnSpPr>
          <p:cNvPr id="10" name="Straight Arrow Connector 9"/>
          <p:cNvCxnSpPr/>
          <p:nvPr/>
        </p:nvCxnSpPr>
        <p:spPr>
          <a:xfrm>
            <a:off x="3810000" y="3352800"/>
            <a:ext cx="1371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660" name="TextBox 11"/>
          <p:cNvSpPr txBox="1">
            <a:spLocks noChangeArrowheads="1"/>
          </p:cNvSpPr>
          <p:nvPr/>
        </p:nvSpPr>
        <p:spPr bwMode="auto">
          <a:xfrm>
            <a:off x="1822450" y="425450"/>
            <a:ext cx="7480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t>How Do Banks Work?</a:t>
            </a:r>
          </a:p>
        </p:txBody>
      </p:sp>
      <p:cxnSp>
        <p:nvCxnSpPr>
          <p:cNvPr id="18" name="Straight Arrow Connector 17"/>
          <p:cNvCxnSpPr/>
          <p:nvPr/>
        </p:nvCxnSpPr>
        <p:spPr>
          <a:xfrm rot="5400000">
            <a:off x="1905001" y="4572000"/>
            <a:ext cx="9144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flipV="1">
            <a:off x="6325394" y="4571206"/>
            <a:ext cx="914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004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500"/>
                                        <p:tgtEl>
                                          <p:spTgt spid="29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500"/>
                                        <p:tgtEl>
                                          <p:spTgt spid="297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nodeType="withGroup">
                            <p:stCondLst>
                              <p:cond delay="5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animBg="1"/>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81676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p>
            <a:pPr algn="l"/>
            <a:endParaRPr lang="en-US" sz="3000" b="1" i="0">
              <a:solidFill>
                <a:schemeClr val="bg1"/>
              </a:solidFill>
            </a:endParaRPr>
          </a:p>
        </p:txBody>
      </p:sp>
      <p:graphicFrame>
        <p:nvGraphicFramePr>
          <p:cNvPr id="540675" name="Group 3"/>
          <p:cNvGraphicFramePr>
            <a:graphicFrameLocks noGrp="1"/>
          </p:cNvGraphicFramePr>
          <p:nvPr>
            <p:ph sz="half" idx="1"/>
            <p:extLst>
              <p:ext uri="{D42A27DB-BD31-4B8C-83A1-F6EECF244321}">
                <p14:modId xmlns:p14="http://schemas.microsoft.com/office/powerpoint/2010/main" val="420443847"/>
              </p:ext>
            </p:extLst>
          </p:nvPr>
        </p:nvGraphicFramePr>
        <p:xfrm>
          <a:off x="1371600" y="2509838"/>
          <a:ext cx="7010400" cy="3532238"/>
        </p:xfrm>
        <a:graphic>
          <a:graphicData uri="http://schemas.openxmlformats.org/drawingml/2006/table">
            <a:tbl>
              <a:tblPr/>
              <a:tblGrid>
                <a:gridCol w="1169988"/>
                <a:gridCol w="1166812"/>
                <a:gridCol w="1169988"/>
                <a:gridCol w="1166812"/>
                <a:gridCol w="1166813"/>
                <a:gridCol w="1169987"/>
              </a:tblGrid>
              <a:tr h="3656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Principal</a:t>
                      </a:r>
                    </a:p>
                  </a:txBody>
                  <a:tcPr marT="45712" marB="45712" anchor="b"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Interest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Balance</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Equity</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Paid</a:t>
                      </a:r>
                    </a:p>
                  </a:txBody>
                  <a:tcPr marT="45712" marB="45712"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r>
              <a:tr h="42696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Month 1</a:t>
                      </a:r>
                    </a:p>
                  </a:txBody>
                  <a:tcPr marT="45712" marB="45712" anchor="b"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9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  Month 2</a:t>
                      </a:r>
                    </a:p>
                  </a:txBody>
                  <a:tcPr marT="45712" marB="45712"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5711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Year 1</a:t>
                      </a:r>
                    </a:p>
                  </a:txBody>
                  <a:tcPr marT="45712" marB="45712"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pitchFamily="-102" charset="0"/>
                        </a:rPr>
                        <a:t>Year 5</a:t>
                      </a:r>
                    </a:p>
                  </a:txBody>
                  <a:tcPr marT="45712" marB="45712"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5711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Year 10</a:t>
                      </a:r>
                    </a:p>
                  </a:txBody>
                  <a:tcPr marT="45712" marB="45712"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Year 21</a:t>
                      </a:r>
                    </a:p>
                  </a:txBody>
                  <a:tcPr marT="45712" marB="45712"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5711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Arial" pitchFamily="-102" charset="0"/>
                        </a:rPr>
                        <a:t>Year 30</a:t>
                      </a:r>
                    </a:p>
                  </a:txBody>
                  <a:tcPr marT="45712" marB="45712"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008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rgbClr val="A50021"/>
                        </a:solidFill>
                        <a:effectLst/>
                        <a:latin typeface="Arial" pitchFamily="-102" charset="0"/>
                      </a:endParaRP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540871" name="Group 199"/>
          <p:cNvGraphicFramePr>
            <a:graphicFrameLocks noGrp="1"/>
          </p:cNvGraphicFramePr>
          <p:nvPr>
            <p:ph sz="quarter" idx="2"/>
          </p:nvPr>
        </p:nvGraphicFramePr>
        <p:xfrm>
          <a:off x="2514600" y="5638800"/>
          <a:ext cx="5867400" cy="609600"/>
        </p:xfrm>
        <a:graphic>
          <a:graphicData uri="http://schemas.openxmlformats.org/drawingml/2006/table">
            <a:tbl>
              <a:tblPr/>
              <a:tblGrid>
                <a:gridCol w="1174750"/>
                <a:gridCol w="1171575"/>
                <a:gridCol w="1174750"/>
                <a:gridCol w="1169988"/>
                <a:gridCol w="1176337"/>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102"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Arial" pitchFamily="-102" charset="0"/>
                        </a:rPr>
                        <a:t>$431,677</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540762" name="Group 90"/>
          <p:cNvGraphicFramePr>
            <a:graphicFrameLocks noGrp="1"/>
          </p:cNvGraphicFramePr>
          <p:nvPr>
            <p:ph sz="quarter" idx="3"/>
          </p:nvPr>
        </p:nvGraphicFramePr>
        <p:xfrm>
          <a:off x="2306638" y="2909888"/>
          <a:ext cx="6251575" cy="474662"/>
        </p:xfrm>
        <a:graphic>
          <a:graphicData uri="http://schemas.openxmlformats.org/drawingml/2006/table">
            <a:tbl>
              <a:tblPr/>
              <a:tblGrid>
                <a:gridCol w="1250950"/>
                <a:gridCol w="1249362"/>
                <a:gridCol w="1250950"/>
                <a:gridCol w="1246188"/>
                <a:gridCol w="1254125"/>
              </a:tblGrid>
              <a:tr h="4746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     $199.10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  $1,000.00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2"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540780" name="Group 108"/>
          <p:cNvGraphicFramePr>
            <a:graphicFrameLocks noGrp="1"/>
          </p:cNvGraphicFramePr>
          <p:nvPr>
            <p:extLst>
              <p:ext uri="{D42A27DB-BD31-4B8C-83A1-F6EECF244321}">
                <p14:modId xmlns:p14="http://schemas.microsoft.com/office/powerpoint/2010/main" val="4155857488"/>
              </p:ext>
            </p:extLst>
          </p:nvPr>
        </p:nvGraphicFramePr>
        <p:xfrm>
          <a:off x="2514600" y="3411538"/>
          <a:ext cx="5867400" cy="474662"/>
        </p:xfrm>
        <a:graphic>
          <a:graphicData uri="http://schemas.openxmlformats.org/drawingml/2006/table">
            <a:tbl>
              <a:tblPr/>
              <a:tblGrid>
                <a:gridCol w="1174750"/>
                <a:gridCol w="1171575"/>
                <a:gridCol w="1174750"/>
                <a:gridCol w="1169988"/>
                <a:gridCol w="1176337"/>
              </a:tblGrid>
              <a:tr h="4746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$200.10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$999.00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2"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2"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540798" name="Group 126"/>
          <p:cNvGraphicFramePr>
            <a:graphicFrameLocks noGrp="1"/>
          </p:cNvGraphicFramePr>
          <p:nvPr/>
        </p:nvGraphicFramePr>
        <p:xfrm>
          <a:off x="2514600" y="3843338"/>
          <a:ext cx="5867400" cy="474662"/>
        </p:xfrm>
        <a:graphic>
          <a:graphicData uri="http://schemas.openxmlformats.org/drawingml/2006/table">
            <a:tbl>
              <a:tblPr/>
              <a:tblGrid>
                <a:gridCol w="1174750"/>
                <a:gridCol w="1171575"/>
                <a:gridCol w="1174750"/>
                <a:gridCol w="1169988"/>
                <a:gridCol w="1176337"/>
              </a:tblGrid>
              <a:tr h="4746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$210.33</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$988.77</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$197,543</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$2,457</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$14,389</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540816" name="Group 144"/>
          <p:cNvGraphicFramePr>
            <a:graphicFrameLocks noGrp="1"/>
          </p:cNvGraphicFramePr>
          <p:nvPr/>
        </p:nvGraphicFramePr>
        <p:xfrm>
          <a:off x="2525713" y="4316413"/>
          <a:ext cx="5867400" cy="474662"/>
        </p:xfrm>
        <a:graphic>
          <a:graphicData uri="http://schemas.openxmlformats.org/drawingml/2006/table">
            <a:tbl>
              <a:tblPr/>
              <a:tblGrid>
                <a:gridCol w="1174750"/>
                <a:gridCol w="1171575"/>
                <a:gridCol w="1174750"/>
                <a:gridCol w="1169987"/>
                <a:gridCol w="1176338"/>
              </a:tblGrid>
              <a:tr h="4746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$267.22</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$931.88</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$186,108</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$13,891</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$71,946</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540834" name="Group 162"/>
          <p:cNvGraphicFramePr>
            <a:graphicFrameLocks noGrp="1"/>
          </p:cNvGraphicFramePr>
          <p:nvPr/>
        </p:nvGraphicFramePr>
        <p:xfrm>
          <a:off x="2519363" y="4783138"/>
          <a:ext cx="5867400" cy="474662"/>
        </p:xfrm>
        <a:graphic>
          <a:graphicData uri="http://schemas.openxmlformats.org/drawingml/2006/table">
            <a:tbl>
              <a:tblPr/>
              <a:tblGrid>
                <a:gridCol w="1174750"/>
                <a:gridCol w="1171575"/>
                <a:gridCol w="1174750"/>
                <a:gridCol w="1169987"/>
                <a:gridCol w="1176338"/>
              </a:tblGrid>
              <a:tr h="4746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$360.44</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$838.66</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$167,371</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02" charset="0"/>
                        </a:rPr>
                        <a:t>$32,628</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102" charset="0"/>
                        </a:rPr>
                        <a:t>$143,891</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540852" name="Group 180"/>
          <p:cNvGraphicFramePr>
            <a:graphicFrameLocks noGrp="1"/>
          </p:cNvGraphicFramePr>
          <p:nvPr/>
        </p:nvGraphicFramePr>
        <p:xfrm>
          <a:off x="2527300" y="5235575"/>
          <a:ext cx="5867400" cy="474663"/>
        </p:xfrm>
        <a:graphic>
          <a:graphicData uri="http://schemas.openxmlformats.org/drawingml/2006/table">
            <a:tbl>
              <a:tblPr/>
              <a:tblGrid>
                <a:gridCol w="1174750"/>
                <a:gridCol w="1171575"/>
                <a:gridCol w="1174750"/>
                <a:gridCol w="1169988"/>
                <a:gridCol w="1176337"/>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Arial" pitchFamily="-102" charset="0"/>
                        </a:rPr>
                        <a:t>$696.23</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Arial" pitchFamily="-102" charset="0"/>
                        </a:rPr>
                        <a:t>$502.89</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Arial" pitchFamily="-102" charset="0"/>
                        </a:rPr>
                        <a:t>$99,877</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Arial" pitchFamily="-102" charset="0"/>
                        </a:rPr>
                        <a:t>$100,123</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Arial" pitchFamily="-102" charset="0"/>
                        </a:rPr>
                        <a:t>$302,173</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50276" name="Rectangle 198"/>
          <p:cNvSpPr>
            <a:spLocks noChangeArrowheads="1"/>
          </p:cNvSpPr>
          <p:nvPr/>
        </p:nvSpPr>
        <p:spPr bwMode="auto">
          <a:xfrm>
            <a:off x="0" y="3048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tabLst>
                <a:tab pos="2917825" algn="r"/>
                <a:tab pos="3033713" algn="l"/>
              </a:tabLst>
            </a:pPr>
            <a:r>
              <a:rPr lang="en-US" sz="2200" b="1" i="0" dirty="0">
                <a:solidFill>
                  <a:srgbClr val="008080"/>
                </a:solidFill>
              </a:rPr>
              <a:t>	</a:t>
            </a:r>
            <a:r>
              <a:rPr lang="en-US" sz="2200" b="1" i="0" dirty="0"/>
              <a:t>$200,000 	  Principal Balance</a:t>
            </a:r>
            <a:br>
              <a:rPr lang="en-US" sz="2200" b="1" i="0" dirty="0"/>
            </a:br>
            <a:r>
              <a:rPr lang="en-US" sz="2200" b="1" i="0" dirty="0"/>
              <a:t>	6% 	  Interest Rate</a:t>
            </a:r>
            <a:br>
              <a:rPr lang="en-US" sz="2200" b="1" i="0" dirty="0"/>
            </a:br>
            <a:r>
              <a:rPr lang="en-US" sz="2200" b="1" i="0" dirty="0"/>
              <a:t>	$1,199.10 	  Monthly Payment</a:t>
            </a:r>
          </a:p>
        </p:txBody>
      </p:sp>
      <p:sp>
        <p:nvSpPr>
          <p:cNvPr id="540889" name="AutoShape 217"/>
          <p:cNvSpPr>
            <a:spLocks noChangeArrowheads="1"/>
          </p:cNvSpPr>
          <p:nvPr/>
        </p:nvSpPr>
        <p:spPr bwMode="auto">
          <a:xfrm>
            <a:off x="152400" y="3048000"/>
            <a:ext cx="1371600" cy="609600"/>
          </a:xfrm>
          <a:prstGeom prst="homePlate">
            <a:avLst>
              <a:gd name="adj" fmla="val 56250"/>
            </a:avLst>
          </a:prstGeom>
          <a:solidFill>
            <a:schemeClr val="accent1"/>
          </a:solidFill>
          <a:ln w="9525">
            <a:solidFill>
              <a:schemeClr val="tx1"/>
            </a:solidFill>
            <a:miter lim="800000"/>
            <a:headEnd/>
            <a:tailEnd/>
          </a:ln>
          <a:effectLst/>
        </p:spPr>
        <p:txBody>
          <a:bodyPr wrap="none" anchor="ctr"/>
          <a:lstStyle/>
          <a:p>
            <a:r>
              <a:rPr lang="en-US" sz="1600" dirty="0">
                <a:solidFill>
                  <a:srgbClr val="FF0000"/>
                </a:solidFill>
                <a:effectLst>
                  <a:outerShdw blurRad="38100" dist="38100" dir="2700000" algn="tl">
                    <a:srgbClr val="000000"/>
                  </a:outerShdw>
                </a:effectLst>
              </a:rPr>
              <a:t>$1 increase</a:t>
            </a:r>
          </a:p>
        </p:txBody>
      </p:sp>
      <p:sp>
        <p:nvSpPr>
          <p:cNvPr id="540891" name="AutoShape 219"/>
          <p:cNvSpPr>
            <a:spLocks noChangeArrowheads="1"/>
          </p:cNvSpPr>
          <p:nvPr/>
        </p:nvSpPr>
        <p:spPr bwMode="auto">
          <a:xfrm rot="1356376">
            <a:off x="5109657" y="3462337"/>
            <a:ext cx="2324100" cy="762000"/>
          </a:xfrm>
          <a:prstGeom prst="rightArrow">
            <a:avLst>
              <a:gd name="adj1" fmla="val 50000"/>
              <a:gd name="adj2" fmla="val 76250"/>
            </a:avLst>
          </a:prstGeom>
          <a:solidFill>
            <a:schemeClr val="accent1"/>
          </a:solidFill>
          <a:ln w="9525">
            <a:solidFill>
              <a:schemeClr val="tx1"/>
            </a:solidFill>
            <a:miter lim="800000"/>
            <a:headEnd/>
            <a:tailEnd/>
          </a:ln>
          <a:effectLst/>
        </p:spPr>
        <p:txBody>
          <a:bodyPr wrap="none" anchor="ctr"/>
          <a:lstStyle/>
          <a:p>
            <a:r>
              <a:rPr lang="en-US" dirty="0">
                <a:solidFill>
                  <a:srgbClr val="FF0000"/>
                </a:solidFill>
                <a:effectLst>
                  <a:outerShdw blurRad="38100" dist="38100" dir="2700000" algn="tl">
                    <a:srgbClr val="000000"/>
                  </a:outerShdw>
                </a:effectLst>
              </a:rPr>
              <a:t>81% is interest</a:t>
            </a:r>
          </a:p>
        </p:txBody>
      </p:sp>
      <p:sp>
        <p:nvSpPr>
          <p:cNvPr id="16" name="AutoShape 219"/>
          <p:cNvSpPr>
            <a:spLocks noChangeArrowheads="1"/>
          </p:cNvSpPr>
          <p:nvPr/>
        </p:nvSpPr>
        <p:spPr bwMode="auto">
          <a:xfrm rot="1356376">
            <a:off x="3789583" y="4363752"/>
            <a:ext cx="2523823" cy="762000"/>
          </a:xfrm>
          <a:prstGeom prst="rightArrow">
            <a:avLst>
              <a:gd name="adj1" fmla="val 50000"/>
              <a:gd name="adj2" fmla="val 76250"/>
            </a:avLst>
          </a:prstGeom>
          <a:solidFill>
            <a:schemeClr val="accent1"/>
          </a:solidFill>
          <a:ln w="9525">
            <a:solidFill>
              <a:schemeClr val="tx1"/>
            </a:solidFill>
            <a:miter lim="800000"/>
            <a:headEnd/>
            <a:tailEnd/>
          </a:ln>
          <a:effectLst/>
        </p:spPr>
        <p:txBody>
          <a:bodyPr wrap="none" anchor="ctr"/>
          <a:lstStyle/>
          <a:p>
            <a:r>
              <a:rPr lang="en-US" dirty="0" smtClean="0">
                <a:solidFill>
                  <a:srgbClr val="FF0000"/>
                </a:solidFill>
                <a:effectLst>
                  <a:outerShdw blurRad="38100" dist="38100" dir="2700000" algn="tl">
                    <a:srgbClr val="000000"/>
                  </a:outerShdw>
                </a:effectLst>
              </a:rPr>
              <a:t>21 years = breakeven</a:t>
            </a:r>
            <a:endParaRPr lang="en-US" dirty="0">
              <a:solidFill>
                <a:srgbClr val="FF0000"/>
              </a:solidFill>
              <a:effectLst>
                <a:outerShdw blurRad="38100" dist="38100" dir="2700000" algn="tl">
                  <a:srgbClr val="000000"/>
                </a:outerShdw>
              </a:effectLst>
            </a:endParaRPr>
          </a:p>
        </p:txBody>
      </p:sp>
      <p:grpSp>
        <p:nvGrpSpPr>
          <p:cNvPr id="18" name="Group 331"/>
          <p:cNvGrpSpPr>
            <a:grpSpLocks/>
          </p:cNvGrpSpPr>
          <p:nvPr/>
        </p:nvGrpSpPr>
        <p:grpSpPr bwMode="auto">
          <a:xfrm rot="1150627">
            <a:off x="3428320" y="3064183"/>
            <a:ext cx="4058031" cy="2504460"/>
            <a:chOff x="0" y="0"/>
            <a:chExt cx="2686" cy="1059"/>
          </a:xfrm>
        </p:grpSpPr>
        <p:sp>
          <p:nvSpPr>
            <p:cNvPr id="19" name="AutoShape 329"/>
            <p:cNvSpPr>
              <a:spLocks/>
            </p:cNvSpPr>
            <p:nvPr/>
          </p:nvSpPr>
          <p:spPr bwMode="auto">
            <a:xfrm rot="-237100">
              <a:off x="51" y="113"/>
              <a:ext cx="2584" cy="832"/>
            </a:xfrm>
            <a:prstGeom prst="roundRect">
              <a:avLst>
                <a:gd name="adj" fmla="val 14421"/>
              </a:avLst>
            </a:prstGeom>
            <a:solidFill>
              <a:srgbClr val="D90B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600">
                  <a:solidFill>
                    <a:srgbClr val="FFFFFF"/>
                  </a:solidFill>
                  <a:effectLst>
                    <a:outerShdw blurRad="38100" dist="38100" dir="2700000" algn="tl">
                      <a:srgbClr val="000000"/>
                    </a:outerShdw>
                  </a:effectLst>
                  <a:latin typeface="Stencil" pitchFamily="82" charset="0"/>
                  <a:ea typeface="MS PGothic" pitchFamily="34" charset="-128"/>
                  <a:sym typeface="Stencil" pitchFamily="82" charset="0"/>
                </a:rPr>
                <a:t>Interest Paid</a:t>
              </a:r>
            </a:p>
            <a:p>
              <a:r>
                <a:rPr lang="en-US" sz="3600">
                  <a:solidFill>
                    <a:srgbClr val="FFFFFF"/>
                  </a:solidFill>
                  <a:effectLst>
                    <a:outerShdw blurRad="38100" dist="38100" dir="2700000" algn="tl">
                      <a:srgbClr val="000000"/>
                    </a:outerShdw>
                  </a:effectLst>
                  <a:latin typeface="Stencil" pitchFamily="82" charset="0"/>
                  <a:ea typeface="MS PGothic" pitchFamily="34" charset="-128"/>
                  <a:sym typeface="Stencil" pitchFamily="82" charset="0"/>
                </a:rPr>
                <a:t>$231,677</a:t>
              </a:r>
            </a:p>
          </p:txBody>
        </p:sp>
        <p:pic>
          <p:nvPicPr>
            <p:cNvPr id="20" name="Picture 330"/>
            <p:cNvPicPr>
              <a:picLocks noChangeArrowheads="1"/>
            </p:cNvPicPr>
            <p:nvPr/>
          </p:nvPicPr>
          <p:blipFill>
            <a:blip r:embed="rId3" cstate="print"/>
            <a:srcRect/>
            <a:stretch>
              <a:fillRect/>
            </a:stretch>
          </p:blipFill>
          <p:spPr bwMode="auto">
            <a:xfrm rot="-237100">
              <a:off x="27" y="89"/>
              <a:ext cx="2632" cy="880"/>
            </a:xfrm>
            <a:prstGeom prst="rect">
              <a:avLst/>
            </a:prstGeom>
            <a:noFill/>
            <a:ln w="12700">
              <a:noFill/>
              <a:miter lim="800000"/>
              <a:headEnd/>
              <a:tailEnd/>
            </a:ln>
          </p:spPr>
        </p:pic>
      </p:grpSp>
    </p:spTree>
    <p:extLst>
      <p:ext uri="{BB962C8B-B14F-4D97-AF65-F5344CB8AC3E}">
        <p14:creationId xmlns:p14="http://schemas.microsoft.com/office/powerpoint/2010/main" val="1111527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0675"/>
                                        </p:tgtEl>
                                        <p:attrNameLst>
                                          <p:attrName>style.visibility</p:attrName>
                                        </p:attrNameLst>
                                      </p:cBhvr>
                                      <p:to>
                                        <p:strVal val="visible"/>
                                      </p:to>
                                    </p:set>
                                    <p:animEffect transition="in" filter="fade">
                                      <p:cBhvr>
                                        <p:cTn id="7" dur="500"/>
                                        <p:tgtEl>
                                          <p:spTgt spid="54067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40762"/>
                                        </p:tgtEl>
                                        <p:attrNameLst>
                                          <p:attrName>style.visibility</p:attrName>
                                        </p:attrNameLst>
                                      </p:cBhvr>
                                      <p:to>
                                        <p:strVal val="visible"/>
                                      </p:to>
                                    </p:set>
                                    <p:animEffect transition="in" filter="fade">
                                      <p:cBhvr>
                                        <p:cTn id="11" dur="500"/>
                                        <p:tgtEl>
                                          <p:spTgt spid="5407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40780"/>
                                        </p:tgtEl>
                                        <p:attrNameLst>
                                          <p:attrName>style.visibility</p:attrName>
                                        </p:attrNameLst>
                                      </p:cBhvr>
                                      <p:to>
                                        <p:strVal val="visible"/>
                                      </p:to>
                                    </p:set>
                                    <p:animEffect transition="in" filter="fade">
                                      <p:cBhvr>
                                        <p:cTn id="16" dur="500"/>
                                        <p:tgtEl>
                                          <p:spTgt spid="5407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0889"/>
                                        </p:tgtEl>
                                        <p:attrNameLst>
                                          <p:attrName>style.visibility</p:attrName>
                                        </p:attrNameLst>
                                      </p:cBhvr>
                                      <p:to>
                                        <p:strVal val="visible"/>
                                      </p:to>
                                    </p:set>
                                    <p:animEffect transition="in" filter="fade">
                                      <p:cBhvr>
                                        <p:cTn id="21" dur="500"/>
                                        <p:tgtEl>
                                          <p:spTgt spid="5408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40798"/>
                                        </p:tgtEl>
                                        <p:attrNameLst>
                                          <p:attrName>style.visibility</p:attrName>
                                        </p:attrNameLst>
                                      </p:cBhvr>
                                      <p:to>
                                        <p:strVal val="visible"/>
                                      </p:to>
                                    </p:set>
                                    <p:animEffect transition="in" filter="fade">
                                      <p:cBhvr>
                                        <p:cTn id="26" dur="500"/>
                                        <p:tgtEl>
                                          <p:spTgt spid="5407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40816"/>
                                        </p:tgtEl>
                                        <p:attrNameLst>
                                          <p:attrName>style.visibility</p:attrName>
                                        </p:attrNameLst>
                                      </p:cBhvr>
                                      <p:to>
                                        <p:strVal val="visible"/>
                                      </p:to>
                                    </p:set>
                                    <p:animEffect transition="in" filter="fade">
                                      <p:cBhvr>
                                        <p:cTn id="31" dur="500"/>
                                        <p:tgtEl>
                                          <p:spTgt spid="5408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40891">
                                            <p:bg/>
                                          </p:spTgt>
                                        </p:tgtEl>
                                        <p:attrNameLst>
                                          <p:attrName>style.visibility</p:attrName>
                                        </p:attrNameLst>
                                      </p:cBhvr>
                                      <p:to>
                                        <p:strVal val="visible"/>
                                      </p:to>
                                    </p:set>
                                    <p:animEffect transition="in" filter="fade">
                                      <p:cBhvr>
                                        <p:cTn id="36" dur="500"/>
                                        <p:tgtEl>
                                          <p:spTgt spid="540891">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0891">
                                            <p:txEl>
                                              <p:pRg st="0" end="0"/>
                                            </p:txEl>
                                          </p:spTgt>
                                        </p:tgtEl>
                                        <p:attrNameLst>
                                          <p:attrName>style.visibility</p:attrName>
                                        </p:attrNameLst>
                                      </p:cBhvr>
                                      <p:to>
                                        <p:strVal val="visible"/>
                                      </p:to>
                                    </p:set>
                                    <p:animEffect transition="in" filter="fade">
                                      <p:cBhvr>
                                        <p:cTn id="39" dur="500"/>
                                        <p:tgtEl>
                                          <p:spTgt spid="54089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540834"/>
                                        </p:tgtEl>
                                        <p:attrNameLst>
                                          <p:attrName>style.visibility</p:attrName>
                                        </p:attrNameLst>
                                      </p:cBhvr>
                                      <p:to>
                                        <p:strVal val="visible"/>
                                      </p:to>
                                    </p:set>
                                    <p:animEffect transition="in" filter="fade">
                                      <p:cBhvr>
                                        <p:cTn id="44" dur="500"/>
                                        <p:tgtEl>
                                          <p:spTgt spid="54083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540852"/>
                                        </p:tgtEl>
                                        <p:attrNameLst>
                                          <p:attrName>style.visibility</p:attrName>
                                        </p:attrNameLst>
                                      </p:cBhvr>
                                      <p:to>
                                        <p:strVal val="visible"/>
                                      </p:to>
                                    </p:set>
                                    <p:animEffect transition="in" filter="fade">
                                      <p:cBhvr>
                                        <p:cTn id="49" dur="500"/>
                                        <p:tgtEl>
                                          <p:spTgt spid="5408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bg/>
                                          </p:spTgt>
                                        </p:tgtEl>
                                        <p:attrNameLst>
                                          <p:attrName>style.visibility</p:attrName>
                                        </p:attrNameLst>
                                      </p:cBhvr>
                                      <p:to>
                                        <p:strVal val="visible"/>
                                      </p:to>
                                    </p:set>
                                    <p:animEffect transition="in" filter="fade">
                                      <p:cBhvr>
                                        <p:cTn id="54" dur="500"/>
                                        <p:tgtEl>
                                          <p:spTgt spid="16">
                                            <p:bg/>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fade">
                                      <p:cBhvr>
                                        <p:cTn id="57" dur="500"/>
                                        <p:tgtEl>
                                          <p:spTgt spid="1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40871"/>
                                        </p:tgtEl>
                                        <p:attrNameLst>
                                          <p:attrName>style.visibility</p:attrName>
                                        </p:attrNameLst>
                                      </p:cBhvr>
                                      <p:to>
                                        <p:strVal val="visible"/>
                                      </p:to>
                                    </p:set>
                                    <p:animEffect transition="in" filter="fade">
                                      <p:cBhvr>
                                        <p:cTn id="62" dur="500"/>
                                        <p:tgtEl>
                                          <p:spTgt spid="54087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889" grpId="0" animBg="1"/>
      <p:bldP spid="540891" grpId="0" build="allAtOnce" animBg="1"/>
      <p:bldP spid="16"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67012" y="520700"/>
            <a:ext cx="7215188" cy="671513"/>
          </a:xfrm>
        </p:spPr>
        <p:txBody>
          <a:bodyPr>
            <a:normAutofit/>
          </a:bodyPr>
          <a:lstStyle/>
          <a:p>
            <a:pPr eaLnBrk="1" hangingPunct="1"/>
            <a:r>
              <a:rPr lang="en-US" sz="3000" b="1" dirty="0">
                <a:solidFill>
                  <a:schemeClr val="tx1"/>
                </a:solidFill>
                <a:latin typeface="Arial" charset="0"/>
              </a:rPr>
              <a:t>How can I pay my </a:t>
            </a:r>
            <a:r>
              <a:rPr lang="en-US" sz="3000" b="1" dirty="0" smtClean="0">
                <a:solidFill>
                  <a:schemeClr val="tx1"/>
                </a:solidFill>
                <a:latin typeface="Arial" charset="0"/>
              </a:rPr>
              <a:t>debt </a:t>
            </a:r>
            <a:r>
              <a:rPr lang="en-US" sz="3000" b="1" dirty="0">
                <a:solidFill>
                  <a:schemeClr val="tx1"/>
                </a:solidFill>
                <a:latin typeface="Arial" charset="0"/>
              </a:rPr>
              <a:t>off early?</a:t>
            </a:r>
          </a:p>
        </p:txBody>
      </p:sp>
      <p:sp>
        <p:nvSpPr>
          <p:cNvPr id="36867" name="Rectangle 3"/>
          <p:cNvSpPr>
            <a:spLocks noGrp="1" noChangeArrowheads="1"/>
          </p:cNvSpPr>
          <p:nvPr>
            <p:ph idx="1"/>
          </p:nvPr>
        </p:nvSpPr>
        <p:spPr>
          <a:xfrm>
            <a:off x="609600" y="1752600"/>
            <a:ext cx="7848600" cy="4651375"/>
          </a:xfrm>
        </p:spPr>
        <p:txBody>
          <a:bodyPr>
            <a:normAutofit fontScale="85000" lnSpcReduction="20000"/>
          </a:bodyPr>
          <a:lstStyle/>
          <a:p>
            <a:pPr eaLnBrk="1" hangingPunct="1">
              <a:buFontTx/>
              <a:buNone/>
            </a:pPr>
            <a:r>
              <a:rPr lang="en-US" sz="2800" b="1" dirty="0">
                <a:latin typeface="Arial" charset="0"/>
              </a:rPr>
              <a:t>Conventional Banking</a:t>
            </a:r>
          </a:p>
          <a:p>
            <a:pPr eaLnBrk="1" hangingPunct="1"/>
            <a:r>
              <a:rPr lang="en-US" sz="2800" dirty="0">
                <a:latin typeface="Arial" charset="0"/>
              </a:rPr>
              <a:t>Refinance to a lower interest rate</a:t>
            </a:r>
          </a:p>
          <a:p>
            <a:pPr eaLnBrk="1" hangingPunct="1"/>
            <a:r>
              <a:rPr lang="en-US" sz="2800" dirty="0">
                <a:latin typeface="Arial" charset="0"/>
              </a:rPr>
              <a:t>Apply additional money to each payment</a:t>
            </a:r>
          </a:p>
          <a:p>
            <a:pPr eaLnBrk="1" hangingPunct="1"/>
            <a:r>
              <a:rPr lang="en-US" sz="2800" dirty="0">
                <a:latin typeface="Arial" charset="0"/>
              </a:rPr>
              <a:t>Bi-weekly payment</a:t>
            </a:r>
          </a:p>
          <a:p>
            <a:pPr eaLnBrk="1" hangingPunct="1">
              <a:buFontTx/>
              <a:buNone/>
            </a:pPr>
            <a:endParaRPr lang="en-US" sz="2800" dirty="0">
              <a:latin typeface="Arial" charset="0"/>
            </a:endParaRPr>
          </a:p>
          <a:p>
            <a:pPr eaLnBrk="1" hangingPunct="1">
              <a:buFontTx/>
              <a:buNone/>
            </a:pPr>
            <a:r>
              <a:rPr lang="en-US" sz="2800" b="1" dirty="0" smtClean="0">
                <a:latin typeface="Arial" charset="0"/>
              </a:rPr>
              <a:t>Money Max </a:t>
            </a:r>
            <a:r>
              <a:rPr lang="en-US" sz="2800" b="1" dirty="0" smtClean="0">
                <a:latin typeface="Arial" charset="0"/>
              </a:rPr>
              <a:t>Account System</a:t>
            </a:r>
            <a:endParaRPr lang="en-US" sz="2800" b="1" dirty="0">
              <a:latin typeface="Arial" charset="0"/>
            </a:endParaRPr>
          </a:p>
          <a:p>
            <a:pPr eaLnBrk="1" hangingPunct="1"/>
            <a:r>
              <a:rPr lang="en-US" sz="2800" dirty="0" smtClean="0">
                <a:latin typeface="Arial" charset="0"/>
              </a:rPr>
              <a:t>NO </a:t>
            </a:r>
            <a:r>
              <a:rPr lang="en-US" sz="2800" dirty="0">
                <a:latin typeface="Arial" charset="0"/>
              </a:rPr>
              <a:t>refinancing </a:t>
            </a:r>
            <a:endParaRPr lang="en-US" sz="2800" dirty="0" smtClean="0">
              <a:latin typeface="Arial" charset="0"/>
            </a:endParaRPr>
          </a:p>
          <a:p>
            <a:pPr eaLnBrk="1" hangingPunct="1"/>
            <a:r>
              <a:rPr lang="en-US" sz="2800" dirty="0" smtClean="0">
                <a:latin typeface="Arial" charset="0"/>
              </a:rPr>
              <a:t>NO change </a:t>
            </a:r>
            <a:r>
              <a:rPr lang="en-US" sz="2800" dirty="0">
                <a:latin typeface="Arial" charset="0"/>
              </a:rPr>
              <a:t>to your current standard of </a:t>
            </a:r>
            <a:r>
              <a:rPr lang="en-US" sz="2800" dirty="0" smtClean="0">
                <a:latin typeface="Arial" charset="0"/>
              </a:rPr>
              <a:t>living</a:t>
            </a:r>
          </a:p>
          <a:p>
            <a:pPr eaLnBrk="1" hangingPunct="1"/>
            <a:r>
              <a:rPr lang="en-US" sz="2800" dirty="0" smtClean="0">
                <a:latin typeface="Arial" charset="0"/>
                <a:ea typeface="ＭＳ Ｐゴシック" charset="0"/>
                <a:cs typeface="ＭＳ Ｐゴシック" charset="0"/>
              </a:rPr>
              <a:t>NOT a bi-weekly </a:t>
            </a:r>
            <a:r>
              <a:rPr lang="en-US" sz="2800" dirty="0">
                <a:latin typeface="Arial" charset="0"/>
                <a:ea typeface="ＭＳ Ｐゴシック" charset="0"/>
                <a:cs typeface="ＭＳ Ｐゴシック" charset="0"/>
              </a:rPr>
              <a:t>p</a:t>
            </a:r>
            <a:r>
              <a:rPr lang="en-US" sz="2800" dirty="0" smtClean="0">
                <a:latin typeface="Arial" charset="0"/>
                <a:ea typeface="ＭＳ Ｐゴシック" charset="0"/>
                <a:cs typeface="ＭＳ Ｐゴシック" charset="0"/>
              </a:rPr>
              <a:t>rogram </a:t>
            </a:r>
          </a:p>
          <a:p>
            <a:pPr eaLnBrk="1" hangingPunct="1"/>
            <a:r>
              <a:rPr lang="en-US" sz="2800" dirty="0" smtClean="0">
                <a:latin typeface="Arial" charset="0"/>
                <a:ea typeface="ＭＳ Ｐゴシック" charset="0"/>
                <a:cs typeface="ＭＳ Ｐゴシック" charset="0"/>
              </a:rPr>
              <a:t>NOT a debt </a:t>
            </a:r>
            <a:r>
              <a:rPr lang="en-US" sz="2800" dirty="0">
                <a:latin typeface="Arial" charset="0"/>
                <a:ea typeface="ＭＳ Ｐゴシック" charset="0"/>
                <a:cs typeface="ＭＳ Ｐゴシック" charset="0"/>
              </a:rPr>
              <a:t>r</a:t>
            </a:r>
            <a:r>
              <a:rPr lang="en-US" sz="2800" dirty="0" smtClean="0">
                <a:latin typeface="Arial" charset="0"/>
                <a:ea typeface="ＭＳ Ｐゴシック" charset="0"/>
                <a:cs typeface="ＭＳ Ｐゴシック" charset="0"/>
              </a:rPr>
              <a:t>oll-down program</a:t>
            </a:r>
          </a:p>
          <a:p>
            <a:pPr eaLnBrk="1" hangingPunct="1"/>
            <a:r>
              <a:rPr lang="en-US" sz="2800" dirty="0" smtClean="0">
                <a:latin typeface="Arial" charset="0"/>
                <a:ea typeface="ＭＳ Ｐゴシック" charset="0"/>
                <a:cs typeface="ＭＳ Ｐゴシック" charset="0"/>
              </a:rPr>
              <a:t>NOT a </a:t>
            </a:r>
            <a:r>
              <a:rPr lang="en-US" sz="2800" dirty="0">
                <a:latin typeface="Arial" charset="0"/>
                <a:ea typeface="ＭＳ Ｐゴシック" charset="0"/>
                <a:cs typeface="ＭＳ Ｐゴシック" charset="0"/>
              </a:rPr>
              <a:t>r</a:t>
            </a:r>
            <a:r>
              <a:rPr lang="en-US" sz="2800" dirty="0" smtClean="0">
                <a:latin typeface="Arial" charset="0"/>
                <a:ea typeface="ＭＳ Ｐゴシック" charset="0"/>
                <a:cs typeface="ＭＳ Ｐゴシック" charset="0"/>
              </a:rPr>
              <a:t>everse mortgage </a:t>
            </a:r>
          </a:p>
          <a:p>
            <a:pPr eaLnBrk="1" hangingPunct="1"/>
            <a:r>
              <a:rPr lang="en-US" sz="2800" dirty="0" smtClean="0">
                <a:latin typeface="Arial" charset="0"/>
                <a:ea typeface="ＭＳ Ｐゴシック" charset="0"/>
                <a:cs typeface="ＭＳ Ｐゴシック" charset="0"/>
              </a:rPr>
              <a:t>NOT a concept or theory</a:t>
            </a:r>
          </a:p>
          <a:p>
            <a:pPr eaLnBrk="1" hangingPunct="1"/>
            <a:endParaRPr lang="en-US" sz="2800" dirty="0">
              <a:latin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6739382" y="1658979"/>
            <a:ext cx="2404618" cy="2505075"/>
          </a:xfrm>
          <a:prstGeom prst="rect">
            <a:avLst/>
          </a:prstGeom>
          <a:noFill/>
          <a:ln w="12700" cap="rnd">
            <a:noFill/>
            <a:round/>
            <a:headEnd/>
            <a:tailEnd/>
          </a:ln>
        </p:spPr>
      </p:pic>
    </p:spTree>
    <p:extLst>
      <p:ext uri="{BB962C8B-B14F-4D97-AF65-F5344CB8AC3E}">
        <p14:creationId xmlns:p14="http://schemas.microsoft.com/office/powerpoint/2010/main" val="3250354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fade">
                                      <p:cBhvr>
                                        <p:cTn id="10" dur="500"/>
                                        <p:tgtEl>
                                          <p:spTgt spid="368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500"/>
                                        <p:tgtEl>
                                          <p:spTgt spid="36867">
                                            <p:txEl>
                                              <p:pRg st="2" end="2"/>
                                            </p:txEl>
                                          </p:spTgt>
                                        </p:tgtEl>
                                      </p:cBhvr>
                                    </p:animEffect>
                                  </p:childTnLst>
                                </p:cTn>
                              </p:par>
                            </p:childTnLst>
                          </p:cTn>
                        </p:par>
                      </p:childTnLst>
                    </p:cTn>
                  </p:par>
                  <p:par>
                    <p:cTn id="16" fill="hold">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fade">
                                      <p:cBhvr>
                                        <p:cTn id="20" dur="500"/>
                                        <p:tgtEl>
                                          <p:spTgt spid="3686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867">
                                            <p:txEl>
                                              <p:pRg st="5" end="5"/>
                                            </p:txEl>
                                          </p:spTgt>
                                        </p:tgtEl>
                                        <p:attrNameLst>
                                          <p:attrName>style.visibility</p:attrName>
                                        </p:attrNameLst>
                                      </p:cBhvr>
                                      <p:to>
                                        <p:strVal val="visible"/>
                                      </p:to>
                                    </p:set>
                                    <p:animEffect transition="in" filter="fade">
                                      <p:cBhvr>
                                        <p:cTn id="25" dur="500"/>
                                        <p:tgtEl>
                                          <p:spTgt spid="36867">
                                            <p:txEl>
                                              <p:pRg st="5" end="5"/>
                                            </p:txEl>
                                          </p:spTgt>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867">
                                            <p:txEl>
                                              <p:pRg st="6" end="6"/>
                                            </p:txEl>
                                          </p:spTgt>
                                        </p:tgtEl>
                                        <p:attrNameLst>
                                          <p:attrName>style.visibility</p:attrName>
                                        </p:attrNameLst>
                                      </p:cBhvr>
                                      <p:to>
                                        <p:strVal val="visible"/>
                                      </p:to>
                                    </p:set>
                                    <p:animEffect transition="in" filter="fade">
                                      <p:cBhvr>
                                        <p:cTn id="29" dur="500"/>
                                        <p:tgtEl>
                                          <p:spTgt spid="368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867">
                                            <p:txEl>
                                              <p:pRg st="7" end="7"/>
                                            </p:txEl>
                                          </p:spTgt>
                                        </p:tgtEl>
                                        <p:attrNameLst>
                                          <p:attrName>style.visibility</p:attrName>
                                        </p:attrNameLst>
                                      </p:cBhvr>
                                      <p:to>
                                        <p:strVal val="visible"/>
                                      </p:to>
                                    </p:set>
                                    <p:animEffect transition="in" filter="fade">
                                      <p:cBhvr>
                                        <p:cTn id="34" dur="500"/>
                                        <p:tgtEl>
                                          <p:spTgt spid="3686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867">
                                            <p:txEl>
                                              <p:pRg st="8" end="8"/>
                                            </p:txEl>
                                          </p:spTgt>
                                        </p:tgtEl>
                                        <p:attrNameLst>
                                          <p:attrName>style.visibility</p:attrName>
                                        </p:attrNameLst>
                                      </p:cBhvr>
                                      <p:to>
                                        <p:strVal val="visible"/>
                                      </p:to>
                                    </p:set>
                                    <p:animEffect transition="in" filter="fade">
                                      <p:cBhvr>
                                        <p:cTn id="39" dur="500"/>
                                        <p:tgtEl>
                                          <p:spTgt spid="3686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867">
                                            <p:txEl>
                                              <p:pRg st="9" end="9"/>
                                            </p:txEl>
                                          </p:spTgt>
                                        </p:tgtEl>
                                        <p:attrNameLst>
                                          <p:attrName>style.visibility</p:attrName>
                                        </p:attrNameLst>
                                      </p:cBhvr>
                                      <p:to>
                                        <p:strVal val="visible"/>
                                      </p:to>
                                    </p:set>
                                    <p:animEffect transition="in" filter="fade">
                                      <p:cBhvr>
                                        <p:cTn id="44" dur="500"/>
                                        <p:tgtEl>
                                          <p:spTgt spid="3686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867">
                                            <p:txEl>
                                              <p:pRg st="10" end="10"/>
                                            </p:txEl>
                                          </p:spTgt>
                                        </p:tgtEl>
                                        <p:attrNameLst>
                                          <p:attrName>style.visibility</p:attrName>
                                        </p:attrNameLst>
                                      </p:cBhvr>
                                      <p:to>
                                        <p:strVal val="visible"/>
                                      </p:to>
                                    </p:set>
                                    <p:animEffect transition="in" filter="fade">
                                      <p:cBhvr>
                                        <p:cTn id="49" dur="500"/>
                                        <p:tgtEl>
                                          <p:spTgt spid="36867">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867">
                                            <p:txEl>
                                              <p:pRg st="11" end="11"/>
                                            </p:txEl>
                                          </p:spTgt>
                                        </p:tgtEl>
                                        <p:attrNameLst>
                                          <p:attrName>style.visibility</p:attrName>
                                        </p:attrNameLst>
                                      </p:cBhvr>
                                      <p:to>
                                        <p:strVal val="visible"/>
                                      </p:to>
                                    </p:set>
                                    <p:animEffect transition="in" filter="fade">
                                      <p:cBhvr>
                                        <p:cTn id="54" dur="500"/>
                                        <p:tgtEl>
                                          <p:spTgt spid="368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s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30321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
          <p:cNvSpPr txBox="1">
            <a:spLocks noChangeArrowheads="1"/>
          </p:cNvSpPr>
          <p:nvPr/>
        </p:nvSpPr>
        <p:spPr bwMode="auto">
          <a:xfrm>
            <a:off x="4114800" y="1905000"/>
            <a:ext cx="4572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latin typeface="Calibri" charset="0"/>
              </a:rPr>
              <a:t>Our System teaches you to make every dollar you make either earn interest or cancel interest!</a:t>
            </a:r>
          </a:p>
          <a:p>
            <a:pPr eaLnBrk="1" hangingPunct="1"/>
            <a:endParaRPr lang="en-US"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5990223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first presentation Russo ver 3">
  <a:themeElements>
    <a:clrScheme name="PPP_SFINA_TXT_Money_Pi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PPP_SFINA_TXT_Money_P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outerShdw blurRad="38100" dist="38100" dir="2700000" algn="tl">
                <a:srgbClr val="000000">
                  <a:alpha val="43137"/>
                </a:srgbClr>
              </a:outerShdw>
            </a:effectLst>
            <a:latin typeface="Arial" pitchFamily="-10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outerShdw blurRad="38100" dist="38100" dir="2700000" algn="tl">
                <a:srgbClr val="000000">
                  <a:alpha val="43137"/>
                </a:srgbClr>
              </a:outerShdw>
            </a:effectLst>
            <a:latin typeface="Arial" pitchFamily="-102" charset="0"/>
          </a:defRPr>
        </a:defPPr>
      </a:lstStyle>
    </a:lnDef>
  </a:objectDefaults>
  <a:extraClrSchemeLst>
    <a:extraClrScheme>
      <a:clrScheme name="PPP_SFINA_TXT_Money_Pi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FINA_TXT_Money_Pi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FINA_TXT_Money_Pi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FINA_TXT_Money_Pi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FINA_TXT_Money_Pi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FINA_TXT_Money_Pi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FINA_TXT_Money_Pi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SBUSI_TXT_Great_Work">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BUSI_TXT_Great_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outerShdw blurRad="38100" dist="38100" dir="2700000" algn="tl">
                <a:srgbClr val="000000">
                  <a:alpha val="43137"/>
                </a:srgbClr>
              </a:outerShdw>
            </a:effectLst>
            <a:latin typeface="Arial" pitchFamily="-10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outerShdw blurRad="38100" dist="38100" dir="2700000" algn="tl">
                <a:srgbClr val="000000">
                  <a:alpha val="43137"/>
                </a:srgbClr>
              </a:outerShdw>
            </a:effectLst>
            <a:latin typeface="Arial" pitchFamily="-102" charset="0"/>
          </a:defRPr>
        </a:defPPr>
      </a:lstStyle>
    </a:lnDef>
  </a:objectDefaults>
  <a:extraClrSchemeLst>
    <a:extraClrScheme>
      <a:clrScheme name="PPP_SBUSI_TXT_Great_Wo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BUSI_TXT_Great_Wo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BUSI_TXT_Great_Wo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BUSI_TXT_Great_Wo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BUSI_TXT_Great_Wo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BUSI_TXT_Great_Wo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BUSI_TXT_Great_Wo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FF 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Ufirst presentation Russo ver 3.thmx</Template>
  <TotalTime>7949</TotalTime>
  <Words>4057</Words>
  <Application>Microsoft Macintosh PowerPoint</Application>
  <PresentationFormat>On-screen Show (4:3)</PresentationFormat>
  <Paragraphs>351</Paragraphs>
  <Slides>29</Slides>
  <Notes>29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Ufirst presentation Russo ver 3</vt:lpstr>
      <vt:lpstr>PPP_SBUSI_TXT_Great_Work</vt:lpstr>
      <vt:lpstr>UFF Blank Presentation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pay my debt off early?</vt:lpstr>
      <vt:lpstr>PowerPoint Presentation</vt:lpstr>
      <vt:lpstr>PowerPoint Presentation</vt:lpstr>
      <vt:lpstr>4 Money Saving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Pay this off?</vt:lpstr>
      <vt:lpstr>4. Strategic Payoff</vt:lpstr>
      <vt:lpstr>PowerPoint Presentation</vt:lpstr>
      <vt:lpstr>PowerPoint Presentation</vt:lpstr>
      <vt:lpstr>PowerPoint Presentation</vt:lpstr>
      <vt:lpstr>PowerPoint Presentation</vt:lpstr>
      <vt:lpstr>The Money Max Account</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Keener</dc:creator>
  <cp:lastModifiedBy>Heidi Keener</cp:lastModifiedBy>
  <cp:revision>112</cp:revision>
  <cp:lastPrinted>2019-07-24T20:06:17Z</cp:lastPrinted>
  <dcterms:created xsi:type="dcterms:W3CDTF">2019-07-21T17:38:03Z</dcterms:created>
  <dcterms:modified xsi:type="dcterms:W3CDTF">2019-11-06T15:42:43Z</dcterms:modified>
</cp:coreProperties>
</file>