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3"/>
  </p:notesMasterIdLst>
  <p:sldIdLst>
    <p:sldId id="700" r:id="rId3"/>
    <p:sldId id="701" r:id="rId4"/>
    <p:sldId id="702" r:id="rId5"/>
    <p:sldId id="704" r:id="rId6"/>
    <p:sldId id="705" r:id="rId7"/>
    <p:sldId id="706" r:id="rId8"/>
    <p:sldId id="707" r:id="rId9"/>
    <p:sldId id="670" r:id="rId10"/>
    <p:sldId id="708" r:id="rId11"/>
    <p:sldId id="737" r:id="rId12"/>
    <p:sldId id="738" r:id="rId13"/>
    <p:sldId id="739" r:id="rId14"/>
    <p:sldId id="740" r:id="rId15"/>
    <p:sldId id="699" r:id="rId16"/>
    <p:sldId id="741" r:id="rId17"/>
    <p:sldId id="742" r:id="rId18"/>
    <p:sldId id="743" r:id="rId19"/>
    <p:sldId id="744" r:id="rId20"/>
    <p:sldId id="745" r:id="rId21"/>
    <p:sldId id="746" r:id="rId22"/>
    <p:sldId id="747" r:id="rId23"/>
    <p:sldId id="748" r:id="rId24"/>
    <p:sldId id="749" r:id="rId25"/>
    <p:sldId id="709" r:id="rId26"/>
    <p:sldId id="710" r:id="rId27"/>
    <p:sldId id="711" r:id="rId28"/>
    <p:sldId id="712" r:id="rId29"/>
    <p:sldId id="713" r:id="rId30"/>
    <p:sldId id="714" r:id="rId31"/>
    <p:sldId id="715" r:id="rId32"/>
    <p:sldId id="716" r:id="rId33"/>
    <p:sldId id="717" r:id="rId34"/>
    <p:sldId id="718" r:id="rId35"/>
    <p:sldId id="719" r:id="rId36"/>
    <p:sldId id="720" r:id="rId37"/>
    <p:sldId id="721" r:id="rId38"/>
    <p:sldId id="722" r:id="rId39"/>
    <p:sldId id="723" r:id="rId40"/>
    <p:sldId id="724" r:id="rId41"/>
    <p:sldId id="725" r:id="rId42"/>
    <p:sldId id="726" r:id="rId43"/>
    <p:sldId id="727" r:id="rId44"/>
    <p:sldId id="728" r:id="rId45"/>
    <p:sldId id="729" r:id="rId46"/>
    <p:sldId id="730" r:id="rId47"/>
    <p:sldId id="731" r:id="rId48"/>
    <p:sldId id="732" r:id="rId49"/>
    <p:sldId id="733" r:id="rId50"/>
    <p:sldId id="734" r:id="rId51"/>
    <p:sldId id="735" r:id="rId5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0FUVszpyG0WJ8XEsCxHxUA==" hashData="Fh2r63eF0cld6rb7aI9XlfsxxxYuLuD3BcvLVr12YLd18SkN6c32sqoANRFOT/LOrJjv2oT4io/cP2HwSdQKVA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1F4AD3"/>
    <a:srgbClr val="183AA8"/>
    <a:srgbClr val="649A3F"/>
    <a:srgbClr val="AC0000"/>
    <a:srgbClr val="FFF2F3"/>
    <a:srgbClr val="EEFF76"/>
    <a:srgbClr val="FFEBE2"/>
    <a:srgbClr val="FCFFF1"/>
    <a:srgbClr val="EAF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913"/>
  </p:normalViewPr>
  <p:slideViewPr>
    <p:cSldViewPr snapToGrid="0" showGuides="1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F42C6-DFBB-E04E-B519-D3AF2E302F9A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1F16C-B677-3D47-8EDD-201840938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7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 Total For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120 Months</a:t>
            </a:r>
            <a:r>
              <a:rPr lang="en-US" dirty="0"/>
              <a:t> is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$111,263.60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8AFB3-8457-4B61-806D-0B05E1F8BD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98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453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11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6B5CB-B204-456D-B393-565B59D65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A418F-3FCF-46A2-B082-77AA6FBB7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1482F-F299-40D9-B1CB-F1E47D289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27/07/2021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3487D-45C5-43E9-A420-11B05EA73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7EEB7-CCAB-4126-8F6B-F153321E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351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778FB-352A-4456-9052-9C310B749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5EAA4-9AC3-42C1-9C12-E00B43C96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90BD2-CB81-4E42-B09D-5BD9666C6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27/07/2021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30A86-44B7-4275-8FCF-BB08AFEF3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F6534-A469-4CE3-B0A3-C4415435E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057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45128A-65FB-470B-A9E2-62DE183AD0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15795B-565A-4B0B-AD9E-19F61C40A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15A56-28F7-450B-8839-94D59771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27/07/2021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88D08-744C-4BAE-9552-228B7909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EBD11-6A38-4439-86CB-6AFF9833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3308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A955DD-6560-43AA-A111-61F0298438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200" y="-38100"/>
            <a:ext cx="13045440" cy="731368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F35BCD-68AE-4192-973D-505C7CBE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9027-ACC6-4A54-8A31-49D443D0633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28035-34CB-4B54-B849-F0DF1FAF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444C6-2789-473E-BB58-9AC782709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3458-20F7-440A-902B-2D80EADD7B8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93502-012C-4E39-9D05-5623A312D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0080" y="6005929"/>
            <a:ext cx="2526905" cy="106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3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D23D-5DB6-4DF9-9F82-F71E8D883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2EB9C-2961-4AF5-A410-F29E4A579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5F896-19AC-4FEB-93BA-9B73583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0F14-2535-4F1F-BD6B-C16D55786072}" type="datetimeFigureOut">
              <a:rPr lang="es-MX" smtClean="0"/>
              <a:t>27/07/2021</a:t>
            </a:fld>
            <a:endParaRPr lang="es-MX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42608-42BF-4386-B3E5-F98B2BE2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CB593-0369-4D46-BE75-C73534EA5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ACB1-5F4E-4C48-9583-CDD8A686AF46}" type="slidenum">
              <a:rPr lang="es-MX" smtClean="0"/>
              <a:t>‹#›</a:t>
            </a:fld>
            <a:endParaRPr lang="es-MX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36520-4AD1-4D4F-8D90-7BB37AB01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5" y="12700"/>
            <a:ext cx="12182205" cy="684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62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288E8-701F-43C2-980D-746D4CEE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B1C69-E39D-4517-A42F-FC46C90BF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E9C0F-669D-4274-B097-DF64D5521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0F14-2535-4F1F-BD6B-C16D55786072}" type="datetimeFigureOut">
              <a:rPr lang="es-MX" smtClean="0"/>
              <a:t>27/07/2021</a:t>
            </a:fld>
            <a:endParaRPr lang="es-MX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795DA-0E6B-45CC-9F7B-F00765C83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9E3A6-2F27-46C5-ABAF-18538F2BA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ACB1-5F4E-4C48-9583-CDD8A686AF46}" type="slidenum">
              <a:rPr lang="es-MX" smtClean="0"/>
              <a:t>‹#›</a:t>
            </a:fld>
            <a:endParaRPr lang="es-MX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C6339-FFEC-47DD-9F5D-48E228537E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614" y="5677866"/>
            <a:ext cx="2412386" cy="13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36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D3EC1-D356-4876-8B1E-4CC85C0F5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7B694-B08C-4B43-8F6B-860E3F3F8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FEB69-98D6-4173-B777-251D5433A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0F14-2535-4F1F-BD6B-C16D55786072}" type="datetimeFigureOut">
              <a:rPr lang="es-MX" smtClean="0"/>
              <a:t>27/07/2021</a:t>
            </a:fld>
            <a:endParaRPr lang="es-MX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2ADFF-17BF-45EF-BF05-C4FC3F5B2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D40E3-D10D-4481-A130-38B0672F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ACB1-5F4E-4C48-9583-CDD8A686AF46}" type="slidenum">
              <a:rPr lang="es-MX" smtClean="0"/>
              <a:t>‹#›</a:t>
            </a:fld>
            <a:endParaRPr lang="es-MX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936D9C-E9F1-47C3-B554-8EA31991E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614" y="5677866"/>
            <a:ext cx="2412386" cy="13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63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1E2A2-7252-47D5-98EF-59604C944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4FD7-8F4D-4654-AA54-4EBF267F18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0F714-17E3-438A-9784-BA1E6D80E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D330F-C67C-42CF-AF6C-E50935213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0F14-2535-4F1F-BD6B-C16D55786072}" type="datetimeFigureOut">
              <a:rPr lang="es-MX" smtClean="0"/>
              <a:t>27/07/2021</a:t>
            </a:fld>
            <a:endParaRPr lang="es-MX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1957F-4BD1-4AEE-B7DC-061928FDE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6981A-9D1B-4DCC-B52A-CCCF01F7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ACB1-5F4E-4C48-9583-CDD8A686AF46}" type="slidenum">
              <a:rPr lang="es-MX" smtClean="0"/>
              <a:t>‹#›</a:t>
            </a:fld>
            <a:endParaRPr lang="es-MX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048F66-24B1-47BF-B8B7-F50700A61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614" y="5677866"/>
            <a:ext cx="2412386" cy="13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28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41884-D28A-4DA9-B925-82BF00A8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3365-8B8C-4880-B9E4-79A753701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0BF19-298B-4E2D-B693-B23201E39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49527-052B-477A-A0F6-0E4920362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BEFF9-8D8F-4472-9BA0-713FF705A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0479D4-1860-49FD-A084-51EB5D0C5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0F14-2535-4F1F-BD6B-C16D55786072}" type="datetimeFigureOut">
              <a:rPr lang="es-MX" smtClean="0"/>
              <a:t>27/07/2021</a:t>
            </a:fld>
            <a:endParaRPr lang="es-MX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9871F-CA8D-47D8-B39C-C1E541005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D6C81E-5DB2-4D9A-BFE8-5B1B0105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ACB1-5F4E-4C48-9583-CDD8A686AF46}" type="slidenum">
              <a:rPr lang="es-MX" smtClean="0"/>
              <a:t>‹#›</a:t>
            </a:fld>
            <a:endParaRPr lang="es-MX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B48C41-1378-4328-9858-E4F15F6BBE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614" y="5677866"/>
            <a:ext cx="2412386" cy="13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20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60C6F-060F-45C6-958B-54E739F0E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19EA00-54D9-4E37-8F7B-62A373379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0F14-2535-4F1F-BD6B-C16D55786072}" type="datetimeFigureOut">
              <a:rPr lang="es-MX" smtClean="0"/>
              <a:t>27/07/2021</a:t>
            </a:fld>
            <a:endParaRPr lang="es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14E2C-441D-4B76-8A50-F8AFCFCE7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52E90-54D1-46BF-B2F8-6C2DACB17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ACB1-5F4E-4C48-9583-CDD8A686AF46}" type="slidenum">
              <a:rPr lang="es-MX" smtClean="0"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2FFEA-2A26-46B5-901F-752E50AC3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614" y="5677866"/>
            <a:ext cx="2412386" cy="13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42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CB39F2-F7A2-4554-929B-264660392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0F14-2535-4F1F-BD6B-C16D55786072}" type="datetimeFigureOut">
              <a:rPr lang="es-MX" smtClean="0"/>
              <a:t>27/07/2021</a:t>
            </a:fld>
            <a:endParaRPr lang="es-MX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949F4E-27BD-434F-B450-E52EAE056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497B7-C061-4793-829D-287A17CE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ACB1-5F4E-4C48-9583-CDD8A686AF46}" type="slidenum">
              <a:rPr lang="es-MX" smtClean="0"/>
              <a:t>‹#›</a:t>
            </a:fld>
            <a:endParaRPr lang="es-MX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43E05-C7FD-45EE-A0E2-D6CC56268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614" y="5677866"/>
            <a:ext cx="2412386" cy="13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66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6F641-D075-47D3-9DD1-209DDE7B2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9683-6B7F-4FD8-A605-E52D93039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D559B-6CFB-4665-959A-D8AC0C73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27/07/2021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4DAFF-DAC6-49B5-93D6-580F61492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C3D88-6A32-4635-A997-3D14345F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0891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7B7FD-54D4-406E-A1E2-FFEFEF479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0C2A4-4413-4F34-80FF-56A9A60B5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07AEA-BECB-4B9B-A925-518BA442F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DB863-A215-47A0-8FB9-2948121EA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0F14-2535-4F1F-BD6B-C16D55786072}" type="datetimeFigureOut">
              <a:rPr lang="es-MX" smtClean="0"/>
              <a:t>27/07/2021</a:t>
            </a:fld>
            <a:endParaRPr lang="es-MX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2B53B9-EF57-4DAC-B191-7AE0AD235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E23C5-2BD5-45B2-9CA3-03633D79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ACB1-5F4E-4C48-9583-CDD8A686AF46}" type="slidenum">
              <a:rPr lang="es-MX" smtClean="0"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9885E0-987C-47C0-A437-6B3D91142F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614" y="5677866"/>
            <a:ext cx="2412386" cy="13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7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FA83E-F7C0-4C04-B80E-919E54C73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BFEC97-865E-4261-AD09-62B13DF2E7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C9AC18-98A4-4A3D-B8D9-D8D854CA1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64EDD-F679-40B4-9A69-41A9E1A97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0F14-2535-4F1F-BD6B-C16D55786072}" type="datetimeFigureOut">
              <a:rPr lang="es-MX" smtClean="0"/>
              <a:t>27/07/2021</a:t>
            </a:fld>
            <a:endParaRPr lang="es-MX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2265F-019F-4259-ABEE-21DAD9E4F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C6F79-49C2-4F18-942E-0065FCD3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ACB1-5F4E-4C48-9583-CDD8A686AF46}" type="slidenum">
              <a:rPr lang="es-MX" smtClean="0"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29CDC9-2AAD-4863-8A4A-BCF06D96A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614" y="5677866"/>
            <a:ext cx="2412386" cy="13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24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3B29-618C-4ECA-8EC9-5FE89267B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E9FDB-70A5-4013-AE6F-E490780A7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9AE80-6946-4AEE-9D6E-DC2A21808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0F14-2535-4F1F-BD6B-C16D55786072}" type="datetimeFigureOut">
              <a:rPr lang="es-MX" smtClean="0"/>
              <a:t>27/07/2021</a:t>
            </a:fld>
            <a:endParaRPr lang="es-MX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7AA2D-2CE7-49A0-A9C4-45A0E29D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8B148-579A-4793-A9F6-6B7A113ED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ACB1-5F4E-4C48-9583-CDD8A686AF46}" type="slidenum">
              <a:rPr lang="es-MX" smtClean="0"/>
              <a:t>‹#›</a:t>
            </a:fld>
            <a:endParaRPr lang="es-MX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4785-4139-4CEC-A295-371B2E8DD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614" y="5677866"/>
            <a:ext cx="2412386" cy="13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0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607B77-D3E8-4E92-8757-AAF8D2381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72950" cy="68437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72D2-7F65-4A4C-8155-AC489C8EC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0F14-2535-4F1F-BD6B-C16D55786072}" type="datetimeFigureOut">
              <a:rPr lang="es-MX" smtClean="0"/>
              <a:t>27/07/2021</a:t>
            </a:fld>
            <a:endParaRPr lang="es-MX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B7DA0-5284-4649-9747-7C9263D5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C8DD0-FF4A-4B0B-BE04-38428615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ACB1-5F4E-4C48-9583-CDD8A686AF46}" type="slidenum">
              <a:rPr lang="es-MX" smtClean="0"/>
              <a:t>‹#›</a:t>
            </a:fld>
            <a:endParaRPr lang="es-MX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E20CB4-1D86-46EB-B2E1-31E51D1FA2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614" y="5677866"/>
            <a:ext cx="2412386" cy="13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62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609AA3-34C7-49AE-8EB2-7292D6AE8A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72950" cy="68437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84F0B-79F5-418C-A415-4A5C532C5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0F14-2535-4F1F-BD6B-C16D55786072}" type="datetimeFigureOut">
              <a:rPr lang="es-MX" smtClean="0"/>
              <a:t>27/07/2021</a:t>
            </a:fld>
            <a:endParaRPr lang="es-MX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9AD51-26E0-4A74-8601-40D383B3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04AC-166B-4622-A6C1-C10F7DC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ACB1-5F4E-4C48-9583-CDD8A686AF46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65194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A955DD-6560-43AA-A111-61F0298438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200" y="-38100"/>
            <a:ext cx="13045440" cy="731368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F35BCD-68AE-4192-973D-505C7CBE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9027-ACC6-4A54-8A31-49D443D06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28035-34CB-4B54-B849-F0DF1FAF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444C6-2789-473E-BB58-9AC782709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3458-20F7-440A-902B-2D80EADD7B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EA651E-F9B0-4740-8A84-0AE3A35917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614" y="5677866"/>
            <a:ext cx="2412386" cy="13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36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B7A6B-C5C4-43D5-8454-91634F461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BA547-990C-4A87-A1AC-E0EEF089C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09529-5DCF-4CE5-B1BA-C8574C12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27/07/2021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3A88C-54E5-4B75-AD53-40D53D709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742DE-F3E8-4F4C-BDDC-6356E356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61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CA3E-E377-4B85-8063-BA9AFB93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AA667-3513-46D2-8A9E-D99F6E985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A3C9D-21D4-4A2B-AE0C-ADCBDE0BA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73DDF-64AC-4BE0-86F8-2261186C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27/07/2021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D678D-9A6C-4439-9FA9-EE71954EB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EDD3B-16D2-4C49-881A-F68A6FA1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0602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7479C-4BDD-4997-BE85-EA769B20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76FD1-B097-4A12-8303-B80ECB7A3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E9E34-33C8-4324-B9DE-B830312FA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3FE3F2-028B-467D-BBB8-D95CBB3E3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201046-67EF-43F5-9120-E53C2D391D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E8DF0A-B0C4-4B70-B020-69AE67233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27/07/2021</a:t>
            </a:fld>
            <a:endParaRPr 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E84640-09B6-4361-89CA-3CA8E67C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83338B-D7B6-4B03-B560-2790CF384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514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D35B4-9483-4BC4-AFBA-038DEA8E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FCDAC6-A8CF-432F-9D7E-D48F472CA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27/07/2021</a:t>
            </a:fld>
            <a:endParaRPr lang="es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465ACA-FF77-411F-936E-E9496F63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FFB18-7DD9-48D5-856F-FD67741F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6741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EBD4F5-23C6-4D89-8E24-9485A414B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27/07/2021</a:t>
            </a:fld>
            <a:endParaRPr 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924FEA-E089-4F6F-BE1F-B37CE63E6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14DCB-B1DD-4678-A64B-C5DE002C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058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142B-D2BD-4788-B115-BD05368F0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BD4FC-E66F-4E01-B196-0A72B8822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0206B4-4684-4A05-96E3-27D00C02D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88AEE-283C-4225-B253-E715BB8F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27/07/2021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16DB-2958-4E17-9852-D5995AB7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B8551-C22B-4D43-9927-DE6614CB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530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BA3A7-3216-4D7C-B30A-784C42A5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56FEBD-C557-4F2E-9679-51E4EE96C9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9C91A-7AA0-427C-B7E4-2A0729AE5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67980-4385-4162-AE7A-B3C5B975E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B6F9-67F3-40C8-8051-EA39302867EC}" type="datetimeFigureOut">
              <a:rPr lang="es-MX" smtClean="0"/>
              <a:t>27/07/2021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02083-A642-4851-9A45-12F73B40B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64847-0AFE-40B5-B228-6CA00A27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611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8B195B-9634-446D-AC9D-C6FC3B700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B5989-2D01-4B3B-81FD-EB2E4B49D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777DD-2B09-4F61-9B06-79B4349CCC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EB6F9-67F3-40C8-8051-EA39302867EC}" type="datetimeFigureOut">
              <a:rPr lang="es-MX" smtClean="0"/>
              <a:t>27/07/2021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6A786-689A-457C-9AC0-B7628459E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6442B-6742-4028-A6BD-783720AB5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DF146-5B33-412A-A023-AA067FD0F9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825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7B2BE2-00EC-467D-A3F2-5C30BFCAC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1F63C-D91E-4C4A-8FAF-076B700FC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AD8-2446-411B-A4A8-8AB279130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30F14-2535-4F1F-BD6B-C16D55786072}" type="datetimeFigureOut">
              <a:rPr lang="es-MX" smtClean="0"/>
              <a:t>27/07/2021</a:t>
            </a:fld>
            <a:endParaRPr lang="es-MX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31B5B-108F-445A-ABD9-7D1F86C94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EFDB5-D23C-4B82-8014-EE6EE975D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9ACB1-5F4E-4C48-9583-CDD8A686AF46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0054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Huntington_Bancshares_Inc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Huntington_Bancshares_Inc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Huntington_Bancshares_Inc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59.png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61.png"/><Relationship Id="rId4" Type="http://schemas.microsoft.com/office/2007/relationships/hdphoto" Target="../media/hdphoto9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13" Type="http://schemas.openxmlformats.org/officeDocument/2006/relationships/image" Target="../media/image20.tiff"/><Relationship Id="rId18" Type="http://schemas.openxmlformats.org/officeDocument/2006/relationships/image" Target="../media/image25.png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12" Type="http://schemas.openxmlformats.org/officeDocument/2006/relationships/image" Target="../media/image19.tiff"/><Relationship Id="rId17" Type="http://schemas.openxmlformats.org/officeDocument/2006/relationships/image" Target="../media/image24.png"/><Relationship Id="rId2" Type="http://schemas.openxmlformats.org/officeDocument/2006/relationships/image" Target="../media/image8.jpg"/><Relationship Id="rId16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tiff"/><Relationship Id="rId15" Type="http://schemas.openxmlformats.org/officeDocument/2006/relationships/image" Target="../media/image22.tiff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Relationship Id="rId14" Type="http://schemas.openxmlformats.org/officeDocument/2006/relationships/image" Target="../media/image21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Huntington_Bancshares_Inc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s://en.m.wikipedia.org/wiki/State_Bank_of_India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EB849-C88B-4195-B04F-B38D236EF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" y="0"/>
            <a:ext cx="121919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61430B-107F-4B13-9242-52A8A2248C3A}"/>
              </a:ext>
            </a:extLst>
          </p:cNvPr>
          <p:cNvSpPr txBox="1"/>
          <p:nvPr/>
        </p:nvSpPr>
        <p:spPr>
          <a:xfrm>
            <a:off x="-915" y="61644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“Buying America Back One Family at a Time”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B3F44C-2D59-485E-95DF-910B55F99F12}"/>
              </a:ext>
            </a:extLst>
          </p:cNvPr>
          <p:cNvSpPr/>
          <p:nvPr/>
        </p:nvSpPr>
        <p:spPr>
          <a:xfrm>
            <a:off x="2003803" y="108741"/>
            <a:ext cx="80037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Biggest and Best Year Ever”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754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D06D9C3-504B-234F-BE0E-2FF6FC0462C4}"/>
              </a:ext>
            </a:extLst>
          </p:cNvPr>
          <p:cNvSpPr/>
          <p:nvPr/>
        </p:nvSpPr>
        <p:spPr>
          <a:xfrm>
            <a:off x="3854822" y="229160"/>
            <a:ext cx="5926060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# 4 - Interest Cancellation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D2BC5A-D97A-4D03-AB5A-0CA4731E634C}"/>
              </a:ext>
            </a:extLst>
          </p:cNvPr>
          <p:cNvSpPr txBox="1"/>
          <p:nvPr/>
        </p:nvSpPr>
        <p:spPr>
          <a:xfrm>
            <a:off x="2001882" y="1332284"/>
            <a:ext cx="850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 on $200,000 - 6% Interest Rate – 360 Months Term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A399145-2DBE-40A5-98C3-B78C95AC6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179561"/>
              </p:ext>
            </p:extLst>
          </p:nvPr>
        </p:nvGraphicFramePr>
        <p:xfrm>
          <a:off x="423345" y="2059009"/>
          <a:ext cx="11013440" cy="441335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30399">
                  <a:extLst>
                    <a:ext uri="{9D8B030D-6E8A-4147-A177-3AD203B41FA5}">
                      <a16:colId xmlns:a16="http://schemas.microsoft.com/office/drawing/2014/main" val="1682502331"/>
                    </a:ext>
                  </a:extLst>
                </a:gridCol>
                <a:gridCol w="1849120">
                  <a:extLst>
                    <a:ext uri="{9D8B030D-6E8A-4147-A177-3AD203B41FA5}">
                      <a16:colId xmlns:a16="http://schemas.microsoft.com/office/drawing/2014/main" val="66073342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552613375"/>
                    </a:ext>
                  </a:extLst>
                </a:gridCol>
                <a:gridCol w="1577450">
                  <a:extLst>
                    <a:ext uri="{9D8B030D-6E8A-4147-A177-3AD203B41FA5}">
                      <a16:colId xmlns:a16="http://schemas.microsoft.com/office/drawing/2014/main" val="4133353333"/>
                    </a:ext>
                  </a:extLst>
                </a:gridCol>
                <a:gridCol w="1992098">
                  <a:extLst>
                    <a:ext uri="{9D8B030D-6E8A-4147-A177-3AD203B41FA5}">
                      <a16:colId xmlns:a16="http://schemas.microsoft.com/office/drawing/2014/main" val="4174192523"/>
                    </a:ext>
                  </a:extLst>
                </a:gridCol>
                <a:gridCol w="1835573">
                  <a:extLst>
                    <a:ext uri="{9D8B030D-6E8A-4147-A177-3AD203B41FA5}">
                      <a16:colId xmlns:a16="http://schemas.microsoft.com/office/drawing/2014/main" val="2630871997"/>
                    </a:ext>
                  </a:extLst>
                </a:gridCol>
              </a:tblGrid>
              <a:tr h="46857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Payment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Principal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Interest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 Interest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Balance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962151"/>
                  </a:ext>
                </a:extLst>
              </a:tr>
              <a:tr h="5635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September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$1,199.10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1F4AD3"/>
                          </a:solidFill>
                        </a:rPr>
                        <a:t>$199.10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$1,000.00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$1,000.00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$199,800.90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314054"/>
                  </a:ext>
                </a:extLst>
              </a:tr>
              <a:tr h="5635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October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$1,199.10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244CDC"/>
                          </a:solidFill>
                        </a:rPr>
                        <a:t>$200.10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$999.00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/>
                        <a:t>$1,999.00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/>
                        <a:t>$199,600.80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547695"/>
                  </a:ext>
                </a:extLst>
              </a:tr>
              <a:tr h="5635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November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$1,199.10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244CDC"/>
                          </a:solidFill>
                        </a:rPr>
                        <a:t>$201.10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$998.00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/>
                        <a:t>$2,997.00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/>
                        <a:t>$199,399.70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704744"/>
                  </a:ext>
                </a:extLst>
              </a:tr>
              <a:tr h="5635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December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$1,199.10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244CDC"/>
                          </a:solidFill>
                        </a:rPr>
                        <a:t>$202.10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$997.00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/>
                        <a:t>$3,994.00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/>
                        <a:t>$199,197.60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020464"/>
                  </a:ext>
                </a:extLst>
              </a:tr>
              <a:tr h="5635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January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$1,199.10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244CDC"/>
                          </a:solidFill>
                        </a:rPr>
                        <a:t>$203.11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$995.99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/>
                        <a:t>$4,989.99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/>
                        <a:t>$198,994.49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112537"/>
                  </a:ext>
                </a:extLst>
              </a:tr>
              <a:tr h="5635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February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$1,199.10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244CDC"/>
                          </a:solidFill>
                        </a:rPr>
                        <a:t>$204.13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$994.97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/>
                        <a:t>$5,984.96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/>
                        <a:t>$198,790.36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9296898"/>
                  </a:ext>
                </a:extLst>
              </a:tr>
              <a:tr h="563540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6 Month Total: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$7,194.60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$5,984.96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$198,790.36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5272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52733EE-C583-4F67-9087-3CB77AEC9B3E}"/>
              </a:ext>
            </a:extLst>
          </p:cNvPr>
          <p:cNvSpPr txBox="1"/>
          <p:nvPr/>
        </p:nvSpPr>
        <p:spPr>
          <a:xfrm>
            <a:off x="4457520" y="5943855"/>
            <a:ext cx="1435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A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$1,010.54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072048-C233-46A2-A3E8-36B746F69910}"/>
              </a:ext>
            </a:extLst>
          </p:cNvPr>
          <p:cNvCxnSpPr>
            <a:cxnSpLocks/>
          </p:cNvCxnSpPr>
          <p:nvPr/>
        </p:nvCxnSpPr>
        <p:spPr>
          <a:xfrm flipH="1" flipV="1">
            <a:off x="6253842" y="3810194"/>
            <a:ext cx="1159327" cy="2066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C98567-DDA1-48D5-9344-7797D49C25AE}"/>
              </a:ext>
            </a:extLst>
          </p:cNvPr>
          <p:cNvCxnSpPr>
            <a:cxnSpLocks/>
          </p:cNvCxnSpPr>
          <p:nvPr/>
        </p:nvCxnSpPr>
        <p:spPr>
          <a:xfrm flipH="1" flipV="1">
            <a:off x="6221184" y="3289023"/>
            <a:ext cx="1191985" cy="2001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CE62B3-D2FC-494D-87A8-FFBF9C933E21}"/>
              </a:ext>
            </a:extLst>
          </p:cNvPr>
          <p:cNvCxnSpPr>
            <a:cxnSpLocks/>
          </p:cNvCxnSpPr>
          <p:nvPr/>
        </p:nvCxnSpPr>
        <p:spPr>
          <a:xfrm flipH="1" flipV="1">
            <a:off x="6221185" y="4425907"/>
            <a:ext cx="1191984" cy="1696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4B1733-F5FA-436E-BDED-D11E32DB1FE1}"/>
              </a:ext>
            </a:extLst>
          </p:cNvPr>
          <p:cNvCxnSpPr>
            <a:cxnSpLocks/>
          </p:cNvCxnSpPr>
          <p:nvPr/>
        </p:nvCxnSpPr>
        <p:spPr>
          <a:xfrm flipH="1" flipV="1">
            <a:off x="6221184" y="4954069"/>
            <a:ext cx="1191985" cy="1743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B1FA7E-7893-4019-80D3-996AB7D27BBB}"/>
              </a:ext>
            </a:extLst>
          </p:cNvPr>
          <p:cNvCxnSpPr>
            <a:cxnSpLocks/>
          </p:cNvCxnSpPr>
          <p:nvPr/>
        </p:nvCxnSpPr>
        <p:spPr>
          <a:xfrm flipH="1" flipV="1">
            <a:off x="6221184" y="5486924"/>
            <a:ext cx="1191985" cy="2062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6F2F0288-BDAF-47C7-9752-F1AE1B7AF93E}"/>
              </a:ext>
            </a:extLst>
          </p:cNvPr>
          <p:cNvSpPr/>
          <p:nvPr/>
        </p:nvSpPr>
        <p:spPr>
          <a:xfrm>
            <a:off x="4392205" y="3091070"/>
            <a:ext cx="1431650" cy="2787026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ight Arrow 28">
            <a:extLst>
              <a:ext uri="{FF2B5EF4-FFF2-40B4-BE49-F238E27FC236}">
                <a16:creationId xmlns:a16="http://schemas.microsoft.com/office/drawing/2014/main" id="{18A8E2D5-2433-4EB8-A3C4-FD04E79C5F17}"/>
              </a:ext>
            </a:extLst>
          </p:cNvPr>
          <p:cNvSpPr/>
          <p:nvPr/>
        </p:nvSpPr>
        <p:spPr>
          <a:xfrm rot="1234553">
            <a:off x="2687263" y="5478148"/>
            <a:ext cx="1899247" cy="636603"/>
          </a:xfrm>
          <a:prstGeom prst="rightArrow">
            <a:avLst>
              <a:gd name="adj1" fmla="val 60339"/>
              <a:gd name="adj2" fmla="val 78968"/>
            </a:avLst>
          </a:prstGeom>
          <a:solidFill>
            <a:srgbClr val="0000CC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Invested</a:t>
            </a:r>
          </a:p>
        </p:txBody>
      </p:sp>
      <p:sp>
        <p:nvSpPr>
          <p:cNvPr id="16" name="Right Arrow 51">
            <a:extLst>
              <a:ext uri="{FF2B5EF4-FFF2-40B4-BE49-F238E27FC236}">
                <a16:creationId xmlns:a16="http://schemas.microsoft.com/office/drawing/2014/main" id="{26EC1888-4C37-4547-BF61-D27FD388FAF1}"/>
              </a:ext>
            </a:extLst>
          </p:cNvPr>
          <p:cNvSpPr/>
          <p:nvPr/>
        </p:nvSpPr>
        <p:spPr>
          <a:xfrm rot="1476012">
            <a:off x="4599872" y="5295226"/>
            <a:ext cx="1450502" cy="636603"/>
          </a:xfrm>
          <a:prstGeom prst="rightArrow">
            <a:avLst>
              <a:gd name="adj1" fmla="val 60339"/>
              <a:gd name="adj2" fmla="val 78968"/>
            </a:avLst>
          </a:prstGeom>
          <a:solidFill>
            <a:srgbClr val="0000CC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Saved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1250515-8024-48C1-AE2F-4500E2F62097}"/>
              </a:ext>
            </a:extLst>
          </p:cNvPr>
          <p:cNvCxnSpPr>
            <a:cxnSpLocks/>
          </p:cNvCxnSpPr>
          <p:nvPr/>
        </p:nvCxnSpPr>
        <p:spPr>
          <a:xfrm flipH="1" flipV="1">
            <a:off x="2635975" y="2710542"/>
            <a:ext cx="1383546" cy="1575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A606A2-5B3F-4A1A-9343-553FA13EEF21}"/>
              </a:ext>
            </a:extLst>
          </p:cNvPr>
          <p:cNvCxnSpPr>
            <a:cxnSpLocks/>
          </p:cNvCxnSpPr>
          <p:nvPr/>
        </p:nvCxnSpPr>
        <p:spPr>
          <a:xfrm flipH="1" flipV="1">
            <a:off x="4392205" y="2752222"/>
            <a:ext cx="1383546" cy="1575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C4ADAD-00E1-47C0-AB89-882EE55E17D1}"/>
              </a:ext>
            </a:extLst>
          </p:cNvPr>
          <p:cNvCxnSpPr>
            <a:cxnSpLocks/>
          </p:cNvCxnSpPr>
          <p:nvPr/>
        </p:nvCxnSpPr>
        <p:spPr>
          <a:xfrm flipH="1" flipV="1">
            <a:off x="6102896" y="2748318"/>
            <a:ext cx="1383546" cy="1575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F80E0AF-0022-40B4-93B3-15B2217E1967}"/>
              </a:ext>
            </a:extLst>
          </p:cNvPr>
          <p:cNvSpPr txBox="1"/>
          <p:nvPr/>
        </p:nvSpPr>
        <p:spPr>
          <a:xfrm>
            <a:off x="6051433" y="5959106"/>
            <a:ext cx="1435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$4,984.96</a:t>
            </a:r>
          </a:p>
        </p:txBody>
      </p:sp>
    </p:spTree>
    <p:extLst>
      <p:ext uri="{BB962C8B-B14F-4D97-AF65-F5344CB8AC3E}">
        <p14:creationId xmlns:p14="http://schemas.microsoft.com/office/powerpoint/2010/main" val="889083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  <p:bldP spid="16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0C9508B-5BDE-7F40-9D59-6D770CB71F3C}"/>
              </a:ext>
            </a:extLst>
          </p:cNvPr>
          <p:cNvSpPr txBox="1"/>
          <p:nvPr/>
        </p:nvSpPr>
        <p:spPr>
          <a:xfrm>
            <a:off x="2001882" y="1731160"/>
            <a:ext cx="850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 on $200,000 - 6% Interest Rate – 360 Months Term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D06D9C3-504B-234F-BE0E-2FF6FC0462C4}"/>
              </a:ext>
            </a:extLst>
          </p:cNvPr>
          <p:cNvSpPr/>
          <p:nvPr/>
        </p:nvSpPr>
        <p:spPr>
          <a:xfrm>
            <a:off x="3854822" y="229160"/>
            <a:ext cx="5926060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# 4 - Interest Cancellation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6AA857A2-3D41-4FFB-B7C2-55F50D6E6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416" y="2744336"/>
            <a:ext cx="8614850" cy="241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r"/>
                <a:tab pos="1379538" algn="r"/>
                <a:tab pos="1828800" algn="l"/>
              </a:tabLst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	1,199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monthly payment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r"/>
                <a:tab pos="1379538" algn="r"/>
                <a:tab pos="1828800" algn="l"/>
              </a:tabLst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44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	5,000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principal payment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r"/>
                <a:tab pos="1379538" algn="r"/>
                <a:tab pos="1828800" algn="l"/>
              </a:tabLst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	6,199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first payment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92100" algn="r"/>
                <a:tab pos="1379538" algn="r"/>
                <a:tab pos="1828800" algn="l"/>
              </a:tabLst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r"/>
                <a:tab pos="1379538" algn="r"/>
                <a:tab pos="1828800" algn="l"/>
              </a:tabLst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526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D06D9C3-504B-234F-BE0E-2FF6FC0462C4}"/>
              </a:ext>
            </a:extLst>
          </p:cNvPr>
          <p:cNvSpPr/>
          <p:nvPr/>
        </p:nvSpPr>
        <p:spPr>
          <a:xfrm>
            <a:off x="3854822" y="229160"/>
            <a:ext cx="5926060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# 4 - Interest Cancellation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FC042C2-1702-4DCA-B7AE-8EE9B1BE1EE3}"/>
              </a:ext>
            </a:extLst>
          </p:cNvPr>
          <p:cNvSpPr>
            <a:spLocks/>
          </p:cNvSpPr>
          <p:nvPr/>
        </p:nvSpPr>
        <p:spPr bwMode="auto">
          <a:xfrm>
            <a:off x="1645564" y="1231872"/>
            <a:ext cx="8933530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ts val="3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 $200,000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Italic" pitchFamily="-84" charset="0"/>
                <a:ea typeface="MS PGothic" pitchFamily="34" charset="-128"/>
                <a:cs typeface="+mn-cs"/>
                <a:sym typeface="Arial Italic" pitchFamily="-84" charset="0"/>
              </a:rPr>
              <a:t>Original loan balance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246312F-1C93-4369-8B2B-8B22B1D9F192}"/>
              </a:ext>
            </a:extLst>
          </p:cNvPr>
          <p:cNvSpPr>
            <a:spLocks/>
          </p:cNvSpPr>
          <p:nvPr/>
        </p:nvSpPr>
        <p:spPr bwMode="auto">
          <a:xfrm>
            <a:off x="1612906" y="1724315"/>
            <a:ext cx="8966188" cy="386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3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$194,800	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Italic" pitchFamily="-84" charset="0"/>
                <a:ea typeface="MS PGothic" pitchFamily="34" charset="-128"/>
                <a:cs typeface="+mn-cs"/>
                <a:sym typeface="Arial Italic" pitchFamily="-84" charset="0"/>
              </a:rPr>
              <a:t>New principal loan balance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  <a:sym typeface="Arial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3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	    6%	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Italic" pitchFamily="-84" charset="0"/>
                <a:ea typeface="MS PGothic" pitchFamily="34" charset="-128"/>
                <a:cs typeface="+mn-cs"/>
                <a:sym typeface="Arial Italic" pitchFamily="-84" charset="0"/>
              </a:rPr>
              <a:t>Interest rate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  <a:sym typeface="Arial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3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$1,199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	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Italic" pitchFamily="-84" charset="0"/>
                <a:ea typeface="MS PGothic" pitchFamily="34" charset="-128"/>
                <a:cs typeface="+mn-cs"/>
                <a:sym typeface="Arial Italic" pitchFamily="-84" charset="0"/>
              </a:rPr>
              <a:t>Monthly payment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3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    	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3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 	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337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	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Italic" pitchFamily="-84" charset="0"/>
                <a:ea typeface="MS PGothic" pitchFamily="34" charset="-128"/>
                <a:cs typeface="+mn-cs"/>
                <a:sym typeface="Arial Italic" pitchFamily="-84" charset="0"/>
              </a:rPr>
              <a:t>Months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Italic" pitchFamily="-84" charset="0"/>
                <a:ea typeface="MS PGothic" pitchFamily="34" charset="-128"/>
                <a:cs typeface="+mn-cs"/>
                <a:sym typeface="Arial Italic" pitchFamily="-84" charset="0"/>
              </a:rPr>
              <a:t>(Eliminated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Bold Italic" pitchFamily="-84" charset="0"/>
                <a:ea typeface="MS PGothic" pitchFamily="34" charset="-128"/>
                <a:cs typeface="+mn-cs"/>
                <a:sym typeface="Arial Bold Italic" pitchFamily="-84" charset="0"/>
              </a:rPr>
              <a:t>23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Italic" pitchFamily="-84" charset="0"/>
                <a:ea typeface="MS PGothic" pitchFamily="34" charset="-128"/>
                <a:cs typeface="+mn-cs"/>
                <a:sym typeface="Arial Italic" pitchFamily="-84" charset="0"/>
              </a:rPr>
              <a:t> Payments)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3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Italic" pitchFamily="-84" charset="0"/>
                <a:ea typeface="MS PGothic" pitchFamily="34" charset="-128"/>
                <a:cs typeface="+mn-cs"/>
                <a:sym typeface="Arial Italic" pitchFamily="-8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  <a:sym typeface="Arial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3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$231,677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	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Italic" pitchFamily="-84" charset="0"/>
                <a:ea typeface="MS PGothic" pitchFamily="34" charset="-128"/>
                <a:cs typeface="+mn-cs"/>
                <a:sym typeface="Arial Italic" pitchFamily="-84" charset="0"/>
              </a:rPr>
              <a:t>Original interest paid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  <a:sym typeface="Arial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3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 $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208,373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	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Italic" pitchFamily="-84" charset="0"/>
                <a:ea typeface="MS PGothic" pitchFamily="34" charset="-128"/>
                <a:cs typeface="+mn-cs"/>
                <a:sym typeface="Arial Italic" pitchFamily="-84" charset="0"/>
              </a:rPr>
              <a:t>New interest paid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  <a:sym typeface="Arial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3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$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23,304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rPr>
              <a:t>	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Italic" pitchFamily="-84" charset="0"/>
                <a:ea typeface="MS PGothic" pitchFamily="34" charset="-128"/>
                <a:cs typeface="+mn-cs"/>
                <a:sym typeface="Arial Italic" pitchFamily="-84" charset="0"/>
              </a:rPr>
              <a:t>Interest Cancellation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A51BFC-2827-40F8-8968-1BD61E747EA4}"/>
              </a:ext>
            </a:extLst>
          </p:cNvPr>
          <p:cNvCxnSpPr/>
          <p:nvPr/>
        </p:nvCxnSpPr>
        <p:spPr>
          <a:xfrm flipV="1">
            <a:off x="1727200" y="1377244"/>
            <a:ext cx="1749778" cy="203200"/>
          </a:xfrm>
          <a:prstGeom prst="line">
            <a:avLst/>
          </a:prstGeom>
          <a:ln w="825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404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4302839" y="227807"/>
            <a:ext cx="6454812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# 5 - Open-end Credit Lines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4A3D62-7C32-3F43-9D22-EA7CEDF428BB}"/>
              </a:ext>
            </a:extLst>
          </p:cNvPr>
          <p:cNvSpPr txBox="1">
            <a:spLocks noChangeArrowheads="1"/>
          </p:cNvSpPr>
          <p:nvPr/>
        </p:nvSpPr>
        <p:spPr>
          <a:xfrm>
            <a:off x="841031" y="1821934"/>
            <a:ext cx="10952922" cy="42141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1" indent="-560388" algn="l" defTabSz="914400" rtl="0" eaLnBrk="1" fontAlgn="auto" latinLnBrk="0" hangingPunct="1">
              <a:lnSpc>
                <a:spcPct val="110000"/>
              </a:lnSpc>
              <a:spcBef>
                <a:spcPct val="15000"/>
              </a:spcBef>
              <a:spcAft>
                <a:spcPct val="3000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Ability to make multiple payments &amp; withdrawals…     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Money In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</a:t>
            </a:r>
          </a:p>
          <a:p>
            <a:pPr marL="914400" marR="0" lvl="1" indent="-560388" algn="l" defTabSz="914400" rtl="0" eaLnBrk="1" fontAlgn="auto" latinLnBrk="0" hangingPunct="1">
              <a:lnSpc>
                <a:spcPct val="110000"/>
              </a:lnSpc>
              <a:spcBef>
                <a:spcPct val="15000"/>
              </a:spcBef>
              <a:spcAft>
                <a:spcPct val="3000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Uses an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Interest Factor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calculate interest</a:t>
            </a:r>
          </a:p>
          <a:p>
            <a:pPr marL="914400" marR="0" lvl="1" indent="-560388" algn="l" defTabSz="914400" rtl="0" eaLnBrk="1" fontAlgn="auto" latinLnBrk="0" hangingPunct="1">
              <a:lnSpc>
                <a:spcPct val="110000"/>
              </a:lnSpc>
              <a:spcBef>
                <a:spcPct val="15000"/>
              </a:spcBef>
              <a:spcAft>
                <a:spcPct val="3000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amortization schedule</a:t>
            </a:r>
          </a:p>
          <a:p>
            <a:pPr marL="914400" marR="0" lvl="1" indent="-560388" algn="l" defTabSz="914400" rtl="0" eaLnBrk="1" fontAlgn="auto" latinLnBrk="0" hangingPunct="1">
              <a:lnSpc>
                <a:spcPct val="110000"/>
              </a:lnSpc>
              <a:spcBef>
                <a:spcPct val="15000"/>
              </a:spcBef>
              <a:spcAft>
                <a:spcPct val="3000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Money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Applied Today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affects the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Balance Today</a:t>
            </a:r>
          </a:p>
          <a:p>
            <a:pPr marL="914400" marR="0" lvl="1" indent="-560388" algn="l" defTabSz="914400" rtl="0" eaLnBrk="1" fontAlgn="auto" latinLnBrk="0" hangingPunct="1">
              <a:lnSpc>
                <a:spcPct val="110000"/>
              </a:lnSpc>
              <a:spcBef>
                <a:spcPct val="15000"/>
              </a:spcBef>
              <a:spcAft>
                <a:spcPct val="3000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Calculates interest based on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Daily Balance</a:t>
            </a:r>
          </a:p>
          <a:p>
            <a:pPr marL="552450" marR="0" lvl="0" indent="-552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52450" marR="0" lvl="0" indent="-552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52450" marR="0" lvl="0" indent="-552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04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4274136" y="227806"/>
            <a:ext cx="5067036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# 6 - Float &amp; Leverage</a:t>
            </a:r>
          </a:p>
        </p:txBody>
      </p:sp>
      <p:pic>
        <p:nvPicPr>
          <p:cNvPr id="4" name="Picture 4" descr="Credit_Card_visa_collectable_happy_shoppers">
            <a:extLst>
              <a:ext uri="{FF2B5EF4-FFF2-40B4-BE49-F238E27FC236}">
                <a16:creationId xmlns:a16="http://schemas.microsoft.com/office/drawing/2014/main" id="{81B7C777-4A85-0240-978A-AF810663C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2087" y="1503939"/>
            <a:ext cx="3190042" cy="201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030DE314-4C5E-B84A-AA87-FCA63B200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117" y="1672936"/>
            <a:ext cx="457201" cy="384463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Your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BANK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1A188C09-7339-734B-84F8-6E750B1FBA11}"/>
              </a:ext>
            </a:extLst>
          </p:cNvPr>
          <p:cNvSpPr/>
          <p:nvPr/>
        </p:nvSpPr>
        <p:spPr>
          <a:xfrm>
            <a:off x="5134947" y="2072076"/>
            <a:ext cx="2070771" cy="1003267"/>
          </a:xfrm>
          <a:prstGeom prst="rightArrow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FA33003E-5F6F-8D46-A745-289CDBBE8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7716" y="4178653"/>
            <a:ext cx="6196802" cy="76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Pay your Visa bill in full at the 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of the month =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FLOAT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the interest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41E1B0-80F3-0B4B-9152-7FE987FBB771}"/>
              </a:ext>
            </a:extLst>
          </p:cNvPr>
          <p:cNvSpPr/>
          <p:nvPr/>
        </p:nvSpPr>
        <p:spPr>
          <a:xfrm>
            <a:off x="4720597" y="5117186"/>
            <a:ext cx="6096000" cy="14770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*LEVERAGE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your lender’s money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Interest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FREE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for 25-30 days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*Depending on the credit card provider</a:t>
            </a:r>
          </a:p>
        </p:txBody>
      </p:sp>
      <p:pic>
        <p:nvPicPr>
          <p:cNvPr id="11" name="Picture 7" descr="wp_collateral_shot">
            <a:extLst>
              <a:ext uri="{FF2B5EF4-FFF2-40B4-BE49-F238E27FC236}">
                <a16:creationId xmlns:a16="http://schemas.microsoft.com/office/drawing/2014/main" id="{2FF6E8C8-CFE6-0043-AF22-12FD0FE4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3154" y="3813009"/>
            <a:ext cx="2817184" cy="281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redit_Card_visa_collectable_happy_shoppers">
            <a:extLst>
              <a:ext uri="{FF2B5EF4-FFF2-40B4-BE49-F238E27FC236}">
                <a16:creationId xmlns:a16="http://schemas.microsoft.com/office/drawing/2014/main" id="{FEA83EB6-4B02-A940-A5EA-805692603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582" y="5045056"/>
            <a:ext cx="1291820" cy="814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F1ACD80C-78DB-A84B-99D7-804B88853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5544" y="5124740"/>
            <a:ext cx="225253" cy="138587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Your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BANK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636277-3E9E-A742-8FBE-045065F7438E}"/>
              </a:ext>
            </a:extLst>
          </p:cNvPr>
          <p:cNvSpPr txBox="1"/>
          <p:nvPr/>
        </p:nvSpPr>
        <p:spPr>
          <a:xfrm>
            <a:off x="2146853" y="4015085"/>
            <a:ext cx="8046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33363" marR="0" lvl="0" indent="-22383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3888" algn="l"/>
              </a:tabLst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love my</a:t>
            </a:r>
          </a:p>
          <a:p>
            <a:pPr marL="952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3888" algn="l"/>
              </a:tabLst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Plastic Card</a:t>
            </a:r>
          </a:p>
        </p:txBody>
      </p:sp>
      <p:pic>
        <p:nvPicPr>
          <p:cNvPr id="15" name="Picture 17" descr="Shopping Mall">
            <a:extLst>
              <a:ext uri="{FF2B5EF4-FFF2-40B4-BE49-F238E27FC236}">
                <a16:creationId xmlns:a16="http://schemas.microsoft.com/office/drawing/2014/main" id="{FE112E4F-B81A-8F4A-A4C5-8B40C301C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9873" y="1363485"/>
            <a:ext cx="2693987" cy="24204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97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5576341" y="227807"/>
            <a:ext cx="3638969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Bank Smart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F22034-72B4-B74F-9AE3-45A4C8E95FBE}"/>
              </a:ext>
            </a:extLst>
          </p:cNvPr>
          <p:cNvSpPr txBox="1">
            <a:spLocks/>
          </p:cNvSpPr>
          <p:nvPr/>
        </p:nvSpPr>
        <p:spPr>
          <a:xfrm>
            <a:off x="4184731" y="1554769"/>
            <a:ext cx="7757060" cy="4669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291E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4675" marR="0" lvl="0" indent="-574675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Banks understand and use the concept: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“No Stagnant Money”</a:t>
            </a:r>
          </a:p>
          <a:p>
            <a:pPr marL="574675" marR="0" lvl="0" indent="-574675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 investors do what banks do</a:t>
            </a:r>
          </a:p>
          <a:p>
            <a:pPr marL="574675" marR="0" lvl="0" indent="-574675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the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amount of money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at the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time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one account to another account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4675" marR="0" lvl="0" indent="-574675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 it sit for the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length of time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tall building in a city&#10;&#10;Description automatically generated">
            <a:extLst>
              <a:ext uri="{FF2B5EF4-FFF2-40B4-BE49-F238E27FC236}">
                <a16:creationId xmlns:a16="http://schemas.microsoft.com/office/drawing/2014/main" id="{A1FCDBD0-D944-1745-BD77-4C595277F5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4672" y="1633926"/>
            <a:ext cx="3442777" cy="459036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4023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4438997" y="215376"/>
            <a:ext cx="5937916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Banks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“Sweep Accounts”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4D219A-73A5-6144-A7E7-19A25764F7DB}"/>
              </a:ext>
            </a:extLst>
          </p:cNvPr>
          <p:cNvSpPr txBox="1">
            <a:spLocks/>
          </p:cNvSpPr>
          <p:nvPr/>
        </p:nvSpPr>
        <p:spPr>
          <a:xfrm>
            <a:off x="3669086" y="1289619"/>
            <a:ext cx="7948292" cy="5057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52475" marR="0" lvl="1" indent="-531813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Every day at the close of business, banks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“Sweep”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checking and savings accounts of all their clients</a:t>
            </a:r>
          </a:p>
          <a:p>
            <a:pPr marL="220662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prstClr val="black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52475" marR="0" lvl="1" indent="-531813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Banks use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money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earn interest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themselves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sleep</a:t>
            </a:r>
          </a:p>
          <a:p>
            <a:pPr marL="220662" marR="0" lvl="1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prstClr val="black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52475" marR="0" lvl="1" indent="-531813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 know money works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hours a        day,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days a week,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days a year</a:t>
            </a:r>
          </a:p>
        </p:txBody>
      </p:sp>
      <p:pic>
        <p:nvPicPr>
          <p:cNvPr id="10" name="Picture 9" descr="A tall building in a city&#10;&#10;Description automatically generated">
            <a:extLst>
              <a:ext uri="{FF2B5EF4-FFF2-40B4-BE49-F238E27FC236}">
                <a16:creationId xmlns:a16="http://schemas.microsoft.com/office/drawing/2014/main" id="{30C700D0-0549-B046-A7CC-70205D69E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6308" y="1581170"/>
            <a:ext cx="3442777" cy="459036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C62609-8238-5947-A5A3-0D081528C2CE}"/>
              </a:ext>
            </a:extLst>
          </p:cNvPr>
          <p:cNvSpPr txBox="1"/>
          <p:nvPr/>
        </p:nvSpPr>
        <p:spPr>
          <a:xfrm>
            <a:off x="5000447" y="5848374"/>
            <a:ext cx="6616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 to Bank like a Bank</a:t>
            </a:r>
          </a:p>
        </p:txBody>
      </p:sp>
    </p:spTree>
    <p:extLst>
      <p:ext uri="{BB962C8B-B14F-4D97-AF65-F5344CB8AC3E}">
        <p14:creationId xmlns:p14="http://schemas.microsoft.com/office/powerpoint/2010/main" val="31565349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4464424" y="242797"/>
            <a:ext cx="6135973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# 7 -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ffset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ccounts  (OA)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564369-61BE-2749-AF7E-DBA4D4BBDE5A}"/>
              </a:ext>
            </a:extLst>
          </p:cNvPr>
          <p:cNvSpPr txBox="1">
            <a:spLocks noChangeArrowheads="1"/>
          </p:cNvSpPr>
          <p:nvPr/>
        </p:nvSpPr>
        <p:spPr>
          <a:xfrm>
            <a:off x="4851816" y="1358004"/>
            <a:ext cx="6135974" cy="50958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5938" marR="0" lvl="0" indent="-515938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Equity Lines of Credit</a:t>
            </a:r>
          </a:p>
          <a:p>
            <a:pPr marL="515938" marR="0" lvl="0" indent="-515938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 Lines of Credit</a:t>
            </a:r>
          </a:p>
          <a:p>
            <a:pPr marL="515938" marR="0" lvl="0" indent="-515938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Commercial Line of Credit</a:t>
            </a:r>
          </a:p>
          <a:p>
            <a:pPr marL="515938" marR="0" lvl="0" indent="-515938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Secured Lines of Credit</a:t>
            </a:r>
          </a:p>
          <a:p>
            <a:pPr marL="515938" marR="0" lvl="0" indent="-515938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Unsecured Lines of Credit</a:t>
            </a:r>
          </a:p>
          <a:p>
            <a:pPr marL="515938" marR="0" lvl="0" indent="-515938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1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Checking</a:t>
            </a: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/Savings Accounts</a:t>
            </a:r>
          </a:p>
          <a:p>
            <a:pPr marL="515938" marR="0" lvl="0" indent="-515938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Some Insurance Products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52450" marR="0" lvl="0" indent="-552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tall building in a city&#10;&#10;Description automatically generated">
            <a:extLst>
              <a:ext uri="{FF2B5EF4-FFF2-40B4-BE49-F238E27FC236}">
                <a16:creationId xmlns:a16="http://schemas.microsoft.com/office/drawing/2014/main" id="{341698FB-ED57-4240-882F-28E031A43E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4672" y="1633926"/>
            <a:ext cx="3442777" cy="459036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8922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5">
            <a:extLst>
              <a:ext uri="{FF2B5EF4-FFF2-40B4-BE49-F238E27FC236}">
                <a16:creationId xmlns:a16="http://schemas.microsoft.com/office/drawing/2014/main" id="{1BE1F0BE-415F-4BFF-BAC6-1F0431EE376F}"/>
              </a:ext>
            </a:extLst>
          </p:cNvPr>
          <p:cNvSpPr>
            <a:spLocks/>
          </p:cNvSpPr>
          <p:nvPr/>
        </p:nvSpPr>
        <p:spPr bwMode="auto">
          <a:xfrm>
            <a:off x="4396595" y="38069"/>
            <a:ext cx="6047885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OA – Basic Concept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DA70E4E-5728-4A45-A485-758E6F71A44B}"/>
              </a:ext>
            </a:extLst>
          </p:cNvPr>
          <p:cNvSpPr>
            <a:spLocks/>
          </p:cNvSpPr>
          <p:nvPr/>
        </p:nvSpPr>
        <p:spPr bwMode="auto">
          <a:xfrm>
            <a:off x="1981200" y="1049274"/>
            <a:ext cx="1765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$200,000</a:t>
            </a: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033C33F1-1EAF-421E-93D5-8162611ED0BC}"/>
              </a:ext>
            </a:extLst>
          </p:cNvPr>
          <p:cNvGrpSpPr/>
          <p:nvPr/>
        </p:nvGrpSpPr>
        <p:grpSpPr>
          <a:xfrm>
            <a:off x="3644900" y="1201674"/>
            <a:ext cx="2146300" cy="5337174"/>
            <a:chOff x="2057400" y="1141413"/>
            <a:chExt cx="2146300" cy="5337174"/>
          </a:xfrm>
          <a:solidFill>
            <a:srgbClr val="18740E"/>
          </a:solidFill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9C7CB4EA-E83C-4D8C-8252-11AF33C83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400" y="1143000"/>
              <a:ext cx="2146300" cy="5335587"/>
            </a:xfrm>
            <a:prstGeom prst="rect">
              <a:avLst/>
            </a:prstGeom>
            <a:grpFill/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3E710E19-0001-43A9-B227-53F9834FE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400" y="1141413"/>
              <a:ext cx="2146300" cy="5335587"/>
            </a:xfrm>
            <a:prstGeom prst="rect">
              <a:avLst/>
            </a:prstGeom>
            <a:grpFill/>
            <a:ln w="57150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28AAE7AE-6553-46BD-91FF-5B4CAD6609CD}"/>
              </a:ext>
            </a:extLst>
          </p:cNvPr>
          <p:cNvGrpSpPr/>
          <p:nvPr/>
        </p:nvGrpSpPr>
        <p:grpSpPr>
          <a:xfrm>
            <a:off x="6540500" y="4097274"/>
            <a:ext cx="2146300" cy="2438400"/>
            <a:chOff x="4940300" y="4038600"/>
            <a:chExt cx="2146300" cy="2438400"/>
          </a:xfrm>
        </p:grpSpPr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AD83C65C-E7DE-4762-A157-75235A4E4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0" y="4038600"/>
              <a:ext cx="2146300" cy="2438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Offset  Accounts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Savings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3A13C515-2C60-4CF0-9F0B-9F8BE308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0" y="4038600"/>
              <a:ext cx="2146300" cy="2438400"/>
            </a:xfrm>
            <a:prstGeom prst="rect">
              <a:avLst/>
            </a:prstGeom>
            <a:noFill/>
            <a:ln w="5715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Rectangle 8">
            <a:extLst>
              <a:ext uri="{FF2B5EF4-FFF2-40B4-BE49-F238E27FC236}">
                <a16:creationId xmlns:a16="http://schemas.microsoft.com/office/drawing/2014/main" id="{F3CFE917-BEA9-4022-9157-6652CC173CA4}"/>
              </a:ext>
            </a:extLst>
          </p:cNvPr>
          <p:cNvSpPr>
            <a:spLocks/>
          </p:cNvSpPr>
          <p:nvPr/>
        </p:nvSpPr>
        <p:spPr bwMode="auto">
          <a:xfrm>
            <a:off x="8848344" y="4173474"/>
            <a:ext cx="1765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$15,000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 Bold" pitchFamily="-84" charset="0"/>
              <a:ea typeface="MS PGothic" pitchFamily="34" charset="-128"/>
              <a:cs typeface="+mn-cs"/>
              <a:sym typeface="Arial Bold" pitchFamily="-8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800C2D3-BD9A-4932-B647-F7B96AA42767}"/>
              </a:ext>
            </a:extLst>
          </p:cNvPr>
          <p:cNvSpPr>
            <a:spLocks/>
          </p:cNvSpPr>
          <p:nvPr/>
        </p:nvSpPr>
        <p:spPr bwMode="auto">
          <a:xfrm>
            <a:off x="3630387" y="4606925"/>
            <a:ext cx="2209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Mortgage</a:t>
            </a:r>
          </a:p>
        </p:txBody>
      </p:sp>
    </p:spTree>
    <p:extLst>
      <p:ext uri="{BB962C8B-B14F-4D97-AF65-F5344CB8AC3E}">
        <p14:creationId xmlns:p14="http://schemas.microsoft.com/office/powerpoint/2010/main" val="21056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D800C2D3-BD9A-4932-B647-F7B96AA42767}"/>
              </a:ext>
            </a:extLst>
          </p:cNvPr>
          <p:cNvSpPr>
            <a:spLocks/>
          </p:cNvSpPr>
          <p:nvPr/>
        </p:nvSpPr>
        <p:spPr bwMode="auto">
          <a:xfrm>
            <a:off x="3991333" y="4637739"/>
            <a:ext cx="2209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Mortgage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A7B3FDA-2C86-4C53-8C01-3C782936851A}"/>
              </a:ext>
            </a:extLst>
          </p:cNvPr>
          <p:cNvSpPr>
            <a:spLocks/>
          </p:cNvSpPr>
          <p:nvPr/>
        </p:nvSpPr>
        <p:spPr bwMode="auto">
          <a:xfrm>
            <a:off x="3644080" y="1172227"/>
            <a:ext cx="2146300" cy="5335587"/>
          </a:xfrm>
          <a:prstGeom prst="rect">
            <a:avLst/>
          </a:prstGeom>
          <a:solidFill>
            <a:srgbClr val="18740E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97C18FEB-FADD-423B-8859-FDB50510DC64}"/>
              </a:ext>
            </a:extLst>
          </p:cNvPr>
          <p:cNvSpPr>
            <a:spLocks/>
          </p:cNvSpPr>
          <p:nvPr/>
        </p:nvSpPr>
        <p:spPr bwMode="auto">
          <a:xfrm>
            <a:off x="1982920" y="1021414"/>
            <a:ext cx="1765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$200,000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1DCA53AC-69FD-407E-A313-54B022026685}"/>
              </a:ext>
            </a:extLst>
          </p:cNvPr>
          <p:cNvSpPr>
            <a:spLocks/>
          </p:cNvSpPr>
          <p:nvPr/>
        </p:nvSpPr>
        <p:spPr bwMode="auto">
          <a:xfrm>
            <a:off x="3613600" y="1172227"/>
            <a:ext cx="2146300" cy="5335587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C74CF59C-44B2-458B-8CF5-D5ECA49A2810}"/>
              </a:ext>
            </a:extLst>
          </p:cNvPr>
          <p:cNvSpPr>
            <a:spLocks/>
          </p:cNvSpPr>
          <p:nvPr/>
        </p:nvSpPr>
        <p:spPr bwMode="auto">
          <a:xfrm>
            <a:off x="8853620" y="4145614"/>
            <a:ext cx="1765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$15,000</a:t>
            </a:r>
          </a:p>
        </p:txBody>
      </p:sp>
      <p:grpSp>
        <p:nvGrpSpPr>
          <p:cNvPr id="18" name="Group 12">
            <a:extLst>
              <a:ext uri="{FF2B5EF4-FFF2-40B4-BE49-F238E27FC236}">
                <a16:creationId xmlns:a16="http://schemas.microsoft.com/office/drawing/2014/main" id="{C4014CAE-71C2-4544-AAE2-1677CA4E8EB4}"/>
              </a:ext>
            </a:extLst>
          </p:cNvPr>
          <p:cNvGrpSpPr>
            <a:grpSpLocks/>
          </p:cNvGrpSpPr>
          <p:nvPr/>
        </p:nvGrpSpPr>
        <p:grpSpPr bwMode="auto">
          <a:xfrm>
            <a:off x="4244090" y="1763094"/>
            <a:ext cx="6400801" cy="1574800"/>
            <a:chOff x="-648" y="16"/>
            <a:chExt cx="4032" cy="992"/>
          </a:xfrm>
        </p:grpSpPr>
        <p:sp>
          <p:nvSpPr>
            <p:cNvPr id="19" name="Oval 10">
              <a:extLst>
                <a:ext uri="{FF2B5EF4-FFF2-40B4-BE49-F238E27FC236}">
                  <a16:creationId xmlns:a16="http://schemas.microsoft.com/office/drawing/2014/main" id="{5B67047C-74E5-46E1-9AA1-6F7ABB5B8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8" y="16"/>
              <a:ext cx="4032" cy="992"/>
            </a:xfrm>
            <a:prstGeom prst="ellipse">
              <a:avLst/>
            </a:prstGeom>
            <a:solidFill>
              <a:srgbClr val="3C22FA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59B0A7BE-10D7-415C-A528-2A3D62752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" y="223"/>
              <a:ext cx="2667" cy="4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Borrow money from your OA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pay down your 1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mortgage.</a:t>
              </a:r>
            </a:p>
          </p:txBody>
        </p:sp>
      </p:grpSp>
      <p:grpSp>
        <p:nvGrpSpPr>
          <p:cNvPr id="21" name="Group 13">
            <a:extLst>
              <a:ext uri="{FF2B5EF4-FFF2-40B4-BE49-F238E27FC236}">
                <a16:creationId xmlns:a16="http://schemas.microsoft.com/office/drawing/2014/main" id="{4E09C36E-6017-464E-B62E-A31CCABC36A8}"/>
              </a:ext>
            </a:extLst>
          </p:cNvPr>
          <p:cNvGrpSpPr/>
          <p:nvPr/>
        </p:nvGrpSpPr>
        <p:grpSpPr>
          <a:xfrm>
            <a:off x="6542220" y="4069414"/>
            <a:ext cx="2146300" cy="2438400"/>
            <a:chOff x="5105400" y="4267200"/>
            <a:chExt cx="2146300" cy="2209800"/>
          </a:xfrm>
          <a:solidFill>
            <a:schemeClr val="accent1"/>
          </a:solidFill>
        </p:grpSpPr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D6DBC0CF-E97F-4583-89D1-614D74635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0" y="4267200"/>
              <a:ext cx="2146300" cy="2209800"/>
            </a:xfrm>
            <a:prstGeom prst="rect">
              <a:avLst/>
            </a:prstGeom>
            <a:grpFill/>
            <a:ln w="5715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F144AB37-5663-4273-B964-8F879ECEE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101" y="4898232"/>
              <a:ext cx="2112263" cy="1101744"/>
            </a:xfrm>
            <a:prstGeom prst="rect">
              <a:avLst/>
            </a:prstGeom>
            <a:grpFill/>
            <a:ln w="12700" cap="rnd">
              <a:solidFill>
                <a:srgbClr val="0070C0"/>
              </a:solidFill>
              <a:round/>
              <a:headEnd/>
              <a:tailEnd/>
            </a:ln>
          </p:spPr>
          <p:txBody>
            <a:bodyPr wrap="square" lIns="38100" tIns="38100" rIns="38100" bIns="381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+mn-cs"/>
                  <a:sym typeface="Arial Bold" pitchFamily="-84" charset="0"/>
                </a:rPr>
                <a:t>HELOC 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+mn-cs"/>
                  <a:sym typeface="Arial Bold" pitchFamily="-84" charset="0"/>
                </a:rPr>
                <a:t>10%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B193E7C-4C5B-4D1A-B517-6780150F43D1}"/>
              </a:ext>
            </a:extLst>
          </p:cNvPr>
          <p:cNvSpPr txBox="1"/>
          <p:nvPr/>
        </p:nvSpPr>
        <p:spPr>
          <a:xfrm>
            <a:off x="6185391" y="2249758"/>
            <a:ext cx="253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Transfer:  $5000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FF3C24E1-F94D-41FB-8DB1-5EACF29E8D88}"/>
              </a:ext>
            </a:extLst>
          </p:cNvPr>
          <p:cNvSpPr>
            <a:spLocks/>
          </p:cNvSpPr>
          <p:nvPr/>
        </p:nvSpPr>
        <p:spPr bwMode="auto">
          <a:xfrm>
            <a:off x="3583120" y="4637739"/>
            <a:ext cx="2209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Mortgage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6%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B70745-9291-4682-9116-5798DC3BBD9A}"/>
              </a:ext>
            </a:extLst>
          </p:cNvPr>
          <p:cNvSpPr txBox="1"/>
          <p:nvPr/>
        </p:nvSpPr>
        <p:spPr>
          <a:xfrm>
            <a:off x="3650176" y="6157294"/>
            <a:ext cx="2112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Closed–end Loan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1A4417-0AB6-4CA1-A1B9-7A135FCE2BD3}"/>
              </a:ext>
            </a:extLst>
          </p:cNvPr>
          <p:cNvSpPr txBox="1"/>
          <p:nvPr/>
        </p:nvSpPr>
        <p:spPr>
          <a:xfrm>
            <a:off x="6554920" y="5925646"/>
            <a:ext cx="2112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Open–end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 of Credit</a:t>
            </a:r>
          </a:p>
        </p:txBody>
      </p:sp>
      <p:sp>
        <p:nvSpPr>
          <p:cNvPr id="28" name="AutoShape 5">
            <a:extLst>
              <a:ext uri="{FF2B5EF4-FFF2-40B4-BE49-F238E27FC236}">
                <a16:creationId xmlns:a16="http://schemas.microsoft.com/office/drawing/2014/main" id="{672F3FF1-C27D-4C92-9232-18A57FDA71DB}"/>
              </a:ext>
            </a:extLst>
          </p:cNvPr>
          <p:cNvSpPr>
            <a:spLocks/>
          </p:cNvSpPr>
          <p:nvPr/>
        </p:nvSpPr>
        <p:spPr bwMode="auto">
          <a:xfrm>
            <a:off x="4244195" y="38069"/>
            <a:ext cx="6271405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10% to Pay Off 6%</a:t>
            </a:r>
          </a:p>
        </p:txBody>
      </p:sp>
    </p:spTree>
    <p:extLst>
      <p:ext uri="{BB962C8B-B14F-4D97-AF65-F5344CB8AC3E}">
        <p14:creationId xmlns:p14="http://schemas.microsoft.com/office/powerpoint/2010/main" val="217910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37BED-C2E1-3040-A570-45A1694535FC}"/>
              </a:ext>
            </a:extLst>
          </p:cNvPr>
          <p:cNvSpPr txBox="1"/>
          <p:nvPr/>
        </p:nvSpPr>
        <p:spPr>
          <a:xfrm>
            <a:off x="690465" y="1524212"/>
            <a:ext cx="1082046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Money Max Account Presentation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“Buying America Back One Family at a Time”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4510007" y="273395"/>
            <a:ext cx="5841782" cy="73503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United Financial Freedom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EAB1E-601C-436D-AB64-E349EF4C34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72" y="2301623"/>
            <a:ext cx="1911244" cy="2754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25A60-42C3-403E-B37F-F94BC34208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082" y="2301623"/>
            <a:ext cx="1911244" cy="275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46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>
            <a:extLst>
              <a:ext uri="{FF2B5EF4-FFF2-40B4-BE49-F238E27FC236}">
                <a16:creationId xmlns:a16="http://schemas.microsoft.com/office/drawing/2014/main" id="{2B376C46-6D0E-4B15-BF45-EB1ED0037BB7}"/>
              </a:ext>
            </a:extLst>
          </p:cNvPr>
          <p:cNvSpPr>
            <a:spLocks/>
          </p:cNvSpPr>
          <p:nvPr/>
        </p:nvSpPr>
        <p:spPr bwMode="auto">
          <a:xfrm>
            <a:off x="3309152" y="1085741"/>
            <a:ext cx="2146300" cy="609600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41B523D6-E078-4076-9388-E7B53B4DD545}"/>
              </a:ext>
            </a:extLst>
          </p:cNvPr>
          <p:cNvSpPr>
            <a:spLocks/>
          </p:cNvSpPr>
          <p:nvPr/>
        </p:nvSpPr>
        <p:spPr bwMode="auto">
          <a:xfrm>
            <a:off x="3309152" y="1695341"/>
            <a:ext cx="2146300" cy="4800600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29C7CF34-38D5-4A69-82FB-F0432587F3A9}"/>
              </a:ext>
            </a:extLst>
          </p:cNvPr>
          <p:cNvSpPr>
            <a:spLocks/>
          </p:cNvSpPr>
          <p:nvPr/>
        </p:nvSpPr>
        <p:spPr bwMode="auto">
          <a:xfrm>
            <a:off x="1785152" y="1442933"/>
            <a:ext cx="15367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$194,800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5558D5DD-E0B1-4C3A-97CB-F273BF849559}"/>
              </a:ext>
            </a:extLst>
          </p:cNvPr>
          <p:cNvSpPr>
            <a:spLocks/>
          </p:cNvSpPr>
          <p:nvPr/>
        </p:nvSpPr>
        <p:spPr bwMode="auto">
          <a:xfrm>
            <a:off x="8643152" y="5645549"/>
            <a:ext cx="16129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$5,000</a:t>
            </a: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4E8A5582-AFD9-44EC-9880-27F2A71A2B25}"/>
              </a:ext>
            </a:extLst>
          </p:cNvPr>
          <p:cNvSpPr>
            <a:spLocks/>
          </p:cNvSpPr>
          <p:nvPr/>
        </p:nvSpPr>
        <p:spPr bwMode="auto">
          <a:xfrm>
            <a:off x="3295898" y="1085025"/>
            <a:ext cx="2146300" cy="5410200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C834BD48-D96B-4F20-889B-15EE486A87F6}"/>
              </a:ext>
            </a:extLst>
          </p:cNvPr>
          <p:cNvSpPr>
            <a:spLocks/>
          </p:cNvSpPr>
          <p:nvPr/>
        </p:nvSpPr>
        <p:spPr bwMode="auto">
          <a:xfrm>
            <a:off x="1785152" y="1100037"/>
            <a:ext cx="1765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$200,000</a:t>
            </a:r>
          </a:p>
        </p:txBody>
      </p:sp>
      <p:grpSp>
        <p:nvGrpSpPr>
          <p:cNvPr id="26" name="Group 15">
            <a:extLst>
              <a:ext uri="{FF2B5EF4-FFF2-40B4-BE49-F238E27FC236}">
                <a16:creationId xmlns:a16="http://schemas.microsoft.com/office/drawing/2014/main" id="{7ABCB6DF-6B82-4E58-BBF2-3806625934F7}"/>
              </a:ext>
            </a:extLst>
          </p:cNvPr>
          <p:cNvGrpSpPr/>
          <p:nvPr/>
        </p:nvGrpSpPr>
        <p:grpSpPr>
          <a:xfrm>
            <a:off x="6357152" y="4362341"/>
            <a:ext cx="2146300" cy="2133600"/>
            <a:chOff x="5105400" y="4343400"/>
            <a:chExt cx="2146300" cy="2133600"/>
          </a:xfrm>
        </p:grpSpPr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1318F79D-C4A0-4B74-8777-90EF4E3F7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0" y="5410200"/>
              <a:ext cx="2146300" cy="1066800"/>
            </a:xfrm>
            <a:prstGeom prst="rect">
              <a:avLst/>
            </a:prstGeom>
            <a:solidFill>
              <a:srgbClr val="2EE21B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9">
              <a:extLst>
                <a:ext uri="{FF2B5EF4-FFF2-40B4-BE49-F238E27FC236}">
                  <a16:creationId xmlns:a16="http://schemas.microsoft.com/office/drawing/2014/main" id="{5EBABA9A-A3C1-4BA9-B0F3-5C40F2ADA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0" y="4343400"/>
              <a:ext cx="2146300" cy="2133600"/>
            </a:xfrm>
            <a:prstGeom prst="rect">
              <a:avLst/>
            </a:prstGeom>
            <a:noFill/>
            <a:ln w="57150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Rectangle 10">
            <a:extLst>
              <a:ext uri="{FF2B5EF4-FFF2-40B4-BE49-F238E27FC236}">
                <a16:creationId xmlns:a16="http://schemas.microsoft.com/office/drawing/2014/main" id="{BF74170B-7A19-40BE-A25F-CA8186D228DB}"/>
              </a:ext>
            </a:extLst>
          </p:cNvPr>
          <p:cNvSpPr>
            <a:spLocks/>
          </p:cNvSpPr>
          <p:nvPr/>
        </p:nvSpPr>
        <p:spPr bwMode="auto">
          <a:xfrm>
            <a:off x="8566952" y="5127389"/>
            <a:ext cx="1765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$15,000</a:t>
            </a:r>
          </a:p>
        </p:txBody>
      </p:sp>
      <p:grpSp>
        <p:nvGrpSpPr>
          <p:cNvPr id="48" name="Group 13">
            <a:extLst>
              <a:ext uri="{FF2B5EF4-FFF2-40B4-BE49-F238E27FC236}">
                <a16:creationId xmlns:a16="http://schemas.microsoft.com/office/drawing/2014/main" id="{F5A4DC54-CD18-4A49-BECC-7CF2EE97CD36}"/>
              </a:ext>
            </a:extLst>
          </p:cNvPr>
          <p:cNvGrpSpPr>
            <a:grpSpLocks/>
          </p:cNvGrpSpPr>
          <p:nvPr/>
        </p:nvGrpSpPr>
        <p:grpSpPr bwMode="auto">
          <a:xfrm>
            <a:off x="3982252" y="1923941"/>
            <a:ext cx="3048000" cy="1295400"/>
            <a:chOff x="0" y="0"/>
            <a:chExt cx="1920" cy="816"/>
          </a:xfrm>
        </p:grpSpPr>
        <p:sp>
          <p:nvSpPr>
            <p:cNvPr id="49" name="Oval 11">
              <a:extLst>
                <a:ext uri="{FF2B5EF4-FFF2-40B4-BE49-F238E27FC236}">
                  <a16:creationId xmlns:a16="http://schemas.microsoft.com/office/drawing/2014/main" id="{DB2CF46A-72AE-4A21-A167-3A9124DF2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920" cy="816"/>
            </a:xfrm>
            <a:prstGeom prst="ellipse">
              <a:avLst/>
            </a:prstGeom>
            <a:solidFill>
              <a:srgbClr val="3C22FA"/>
            </a:solidFill>
            <a:ln w="12700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12">
              <a:extLst>
                <a:ext uri="{FF2B5EF4-FFF2-40B4-BE49-F238E27FC236}">
                  <a16:creationId xmlns:a16="http://schemas.microsoft.com/office/drawing/2014/main" id="{1234C274-ED6F-445F-9335-F545B730C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" y="72"/>
              <a:ext cx="1241" cy="6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39949" bIns="0" anchor="ctr">
              <a:spAutoFit/>
            </a:bodyPr>
            <a:lstStyle/>
            <a:p>
              <a:pPr marL="3968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Future Mortgage</a:t>
              </a:r>
            </a:p>
            <a:p>
              <a:pPr marL="3968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Interest Cancelled</a:t>
              </a:r>
            </a:p>
            <a:p>
              <a:pPr marL="3968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  <a:sym typeface="Arial" pitchFamily="34" charset="0"/>
              </a:endParaRPr>
            </a:p>
            <a:p>
              <a:pPr marL="3968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+mn-cs"/>
                  <a:sym typeface="Arial Bold" pitchFamily="-84" charset="0"/>
                </a:rPr>
                <a:t>$23,304</a:t>
              </a:r>
            </a:p>
          </p:txBody>
        </p:sp>
      </p:grpSp>
      <p:sp>
        <p:nvSpPr>
          <p:cNvPr id="51" name="AutoShape 14">
            <a:extLst>
              <a:ext uri="{FF2B5EF4-FFF2-40B4-BE49-F238E27FC236}">
                <a16:creationId xmlns:a16="http://schemas.microsoft.com/office/drawing/2014/main" id="{433BEEA2-1650-4FF7-950C-445D44CE6061}"/>
              </a:ext>
            </a:extLst>
          </p:cNvPr>
          <p:cNvSpPr>
            <a:spLocks/>
          </p:cNvSpPr>
          <p:nvPr/>
        </p:nvSpPr>
        <p:spPr bwMode="auto">
          <a:xfrm rot="-5400000">
            <a:off x="4375952" y="2067632"/>
            <a:ext cx="4495800" cy="2209800"/>
          </a:xfrm>
          <a:custGeom>
            <a:avLst/>
            <a:gdLst/>
            <a:ahLst/>
            <a:cxnLst>
              <a:cxn ang="0">
                <a:pos x="0" y="16200"/>
              </a:cxn>
              <a:cxn ang="0">
                <a:pos x="17971" y="16200"/>
              </a:cxn>
              <a:cxn ang="0">
                <a:pos x="17971" y="5400"/>
              </a:cxn>
              <a:cxn ang="0">
                <a:pos x="16951" y="5400"/>
              </a:cxn>
              <a:cxn ang="0">
                <a:pos x="19276" y="0"/>
              </a:cxn>
              <a:cxn ang="0">
                <a:pos x="21600" y="5400"/>
              </a:cxn>
              <a:cxn ang="0">
                <a:pos x="20581" y="5400"/>
              </a:cxn>
              <a:cxn ang="0">
                <a:pos x="20581" y="21600"/>
              </a:cxn>
              <a:cxn ang="0">
                <a:pos x="0" y="21600"/>
              </a:cxn>
              <a:cxn ang="0">
                <a:pos x="0" y="16200"/>
              </a:cxn>
              <a:cxn ang="0">
                <a:pos x="0" y="16200"/>
              </a:cxn>
            </a:cxnLst>
            <a:rect l="0" t="0" r="r" b="b"/>
            <a:pathLst>
              <a:path w="21600" h="21600">
                <a:moveTo>
                  <a:pt x="0" y="16200"/>
                </a:moveTo>
                <a:lnTo>
                  <a:pt x="17971" y="16200"/>
                </a:lnTo>
                <a:lnTo>
                  <a:pt x="17971" y="5400"/>
                </a:lnTo>
                <a:lnTo>
                  <a:pt x="16951" y="5400"/>
                </a:lnTo>
                <a:lnTo>
                  <a:pt x="19276" y="0"/>
                </a:lnTo>
                <a:lnTo>
                  <a:pt x="21600" y="5400"/>
                </a:lnTo>
                <a:lnTo>
                  <a:pt x="20581" y="5400"/>
                </a:lnTo>
                <a:lnTo>
                  <a:pt x="20581" y="21600"/>
                </a:lnTo>
                <a:lnTo>
                  <a:pt x="0" y="21600"/>
                </a:lnTo>
                <a:lnTo>
                  <a:pt x="0" y="16200"/>
                </a:lnTo>
                <a:close/>
                <a:moveTo>
                  <a:pt x="0" y="16200"/>
                </a:moveTo>
              </a:path>
            </a:pathLst>
          </a:custGeom>
          <a:gradFill rotWithShape="0">
            <a:gsLst>
              <a:gs pos="0">
                <a:srgbClr val="00B023"/>
              </a:gs>
              <a:gs pos="20001">
                <a:srgbClr val="00B022"/>
              </a:gs>
              <a:gs pos="100000">
                <a:srgbClr val="00861A"/>
              </a:gs>
            </a:gsLst>
            <a:lin ang="0" scaled="1"/>
          </a:gradFill>
          <a:ln w="9525" cap="flat">
            <a:solidFill>
              <a:srgbClr val="00B123"/>
            </a:solidFill>
            <a:prstDash val="solid"/>
            <a:round/>
            <a:headEnd type="none" w="med" len="med"/>
            <a:tailEnd type="none" w="med" len="med"/>
          </a:ln>
          <a:effectLst>
            <a:outerShdw dist="23000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11">
            <a:extLst>
              <a:ext uri="{FF2B5EF4-FFF2-40B4-BE49-F238E27FC236}">
                <a16:creationId xmlns:a16="http://schemas.microsoft.com/office/drawing/2014/main" id="{4C4B7D58-1C40-40DC-8AC3-62231BFAAD6A}"/>
              </a:ext>
            </a:extLst>
          </p:cNvPr>
          <p:cNvSpPr>
            <a:spLocks/>
          </p:cNvSpPr>
          <p:nvPr/>
        </p:nvSpPr>
        <p:spPr bwMode="auto">
          <a:xfrm>
            <a:off x="3918752" y="3295541"/>
            <a:ext cx="3048000" cy="1295400"/>
          </a:xfrm>
          <a:prstGeom prst="ellipse">
            <a:avLst/>
          </a:prstGeom>
          <a:solidFill>
            <a:srgbClr val="3C22FA"/>
          </a:solidFill>
          <a:ln w="12700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Eliminated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Payments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C64384-E389-402E-A473-478278F3B8A1}"/>
              </a:ext>
            </a:extLst>
          </p:cNvPr>
          <p:cNvSpPr/>
          <p:nvPr/>
        </p:nvSpPr>
        <p:spPr bwMode="auto">
          <a:xfrm>
            <a:off x="1465112" y="6038741"/>
            <a:ext cx="158496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E55A337-FB4C-4D89-8D3F-2C8E3002C970}"/>
              </a:ext>
            </a:extLst>
          </p:cNvPr>
          <p:cNvSpPr/>
          <p:nvPr/>
        </p:nvSpPr>
        <p:spPr bwMode="auto">
          <a:xfrm>
            <a:off x="7841625" y="2444919"/>
            <a:ext cx="2414427" cy="1548844"/>
          </a:xfrm>
          <a:prstGeom prst="ellipse">
            <a:avLst/>
          </a:prstGeom>
          <a:solidFill>
            <a:srgbClr val="3C22F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OA interest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Payment $41.67 for the Month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Rectangle 3">
            <a:extLst>
              <a:ext uri="{FF2B5EF4-FFF2-40B4-BE49-F238E27FC236}">
                <a16:creationId xmlns:a16="http://schemas.microsoft.com/office/drawing/2014/main" id="{23754C80-1C8E-43C4-9654-85062EF10965}"/>
              </a:ext>
            </a:extLst>
          </p:cNvPr>
          <p:cNvSpPr>
            <a:spLocks/>
          </p:cNvSpPr>
          <p:nvPr/>
        </p:nvSpPr>
        <p:spPr bwMode="auto">
          <a:xfrm>
            <a:off x="3232952" y="4625866"/>
            <a:ext cx="2209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Mortgage</a:t>
            </a:r>
          </a:p>
        </p:txBody>
      </p:sp>
      <p:sp>
        <p:nvSpPr>
          <p:cNvPr id="28" name="AutoShape 5">
            <a:extLst>
              <a:ext uri="{FF2B5EF4-FFF2-40B4-BE49-F238E27FC236}">
                <a16:creationId xmlns:a16="http://schemas.microsoft.com/office/drawing/2014/main" id="{D741E1D0-1301-4931-BD3C-9FD0AB021796}"/>
              </a:ext>
            </a:extLst>
          </p:cNvPr>
          <p:cNvSpPr>
            <a:spLocks/>
          </p:cNvSpPr>
          <p:nvPr/>
        </p:nvSpPr>
        <p:spPr bwMode="auto">
          <a:xfrm>
            <a:off x="4244195" y="38069"/>
            <a:ext cx="6571531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Interest &amp; Time Savings </a:t>
            </a:r>
          </a:p>
        </p:txBody>
      </p:sp>
    </p:spTree>
    <p:extLst>
      <p:ext uri="{BB962C8B-B14F-4D97-AF65-F5344CB8AC3E}">
        <p14:creationId xmlns:p14="http://schemas.microsoft.com/office/powerpoint/2010/main" val="363164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1" grpId="0" animBg="1"/>
      <p:bldP spid="52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792C32-9992-4AEA-AC79-FFC6D5A79B80}"/>
              </a:ext>
            </a:extLst>
          </p:cNvPr>
          <p:cNvSpPr>
            <a:spLocks/>
          </p:cNvSpPr>
          <p:nvPr/>
        </p:nvSpPr>
        <p:spPr bwMode="auto">
          <a:xfrm rot="10800000">
            <a:off x="7792335" y="5706208"/>
            <a:ext cx="1747444" cy="769082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7D0C72-84F8-44FA-84A8-4A07CFCC8930}"/>
              </a:ext>
            </a:extLst>
          </p:cNvPr>
          <p:cNvSpPr>
            <a:spLocks/>
          </p:cNvSpPr>
          <p:nvPr/>
        </p:nvSpPr>
        <p:spPr bwMode="auto">
          <a:xfrm>
            <a:off x="5554313" y="5669280"/>
            <a:ext cx="1747444" cy="797674"/>
          </a:xfrm>
          <a:prstGeom prst="rect">
            <a:avLst/>
          </a:prstGeom>
          <a:solidFill>
            <a:srgbClr val="2EE21B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9110CD4-BF6F-4270-891A-7645A072DE16}"/>
              </a:ext>
            </a:extLst>
          </p:cNvPr>
          <p:cNvSpPr>
            <a:spLocks/>
          </p:cNvSpPr>
          <p:nvPr/>
        </p:nvSpPr>
        <p:spPr bwMode="auto">
          <a:xfrm>
            <a:off x="3317959" y="1676400"/>
            <a:ext cx="1805676" cy="4800600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CB74C79-3B9D-4D28-A088-3AAB2A12A6F3}"/>
              </a:ext>
            </a:extLst>
          </p:cNvPr>
          <p:cNvSpPr>
            <a:spLocks/>
          </p:cNvSpPr>
          <p:nvPr/>
        </p:nvSpPr>
        <p:spPr bwMode="auto">
          <a:xfrm>
            <a:off x="3343816" y="4787900"/>
            <a:ext cx="1765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Mortgage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CA9EEE3-7370-4CF2-BD5C-F9DD7DF5796F}"/>
              </a:ext>
            </a:extLst>
          </p:cNvPr>
          <p:cNvSpPr>
            <a:spLocks/>
          </p:cNvSpPr>
          <p:nvPr/>
        </p:nvSpPr>
        <p:spPr bwMode="auto">
          <a:xfrm>
            <a:off x="3338507" y="1066800"/>
            <a:ext cx="1774854" cy="5410200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8B3EA876-F8FA-4FE7-BB82-5FA727CE7A63}"/>
              </a:ext>
            </a:extLst>
          </p:cNvPr>
          <p:cNvSpPr>
            <a:spLocks/>
          </p:cNvSpPr>
          <p:nvPr/>
        </p:nvSpPr>
        <p:spPr bwMode="auto">
          <a:xfrm>
            <a:off x="1876151" y="1074502"/>
            <a:ext cx="1408410" cy="83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$200,000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$194,800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EA4645C4-4DDF-4605-BBAA-E0F65DC33908}"/>
              </a:ext>
            </a:extLst>
          </p:cNvPr>
          <p:cNvSpPr>
            <a:spLocks/>
          </p:cNvSpPr>
          <p:nvPr/>
        </p:nvSpPr>
        <p:spPr bwMode="auto">
          <a:xfrm>
            <a:off x="5544876" y="5002660"/>
            <a:ext cx="176715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$15,000</a:t>
            </a:r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09A4E63E-03C1-4288-AEEA-40653BC50F78}"/>
              </a:ext>
            </a:extLst>
          </p:cNvPr>
          <p:cNvSpPr>
            <a:spLocks/>
          </p:cNvSpPr>
          <p:nvPr/>
        </p:nvSpPr>
        <p:spPr bwMode="auto">
          <a:xfrm>
            <a:off x="5958433" y="1941390"/>
            <a:ext cx="990600" cy="2209800"/>
          </a:xfrm>
          <a:custGeom>
            <a:avLst/>
            <a:gdLst/>
            <a:ahLst/>
            <a:cxnLst>
              <a:cxn ang="0">
                <a:pos x="0" y="16759"/>
              </a:cxn>
              <a:cxn ang="0">
                <a:pos x="5400" y="16759"/>
              </a:cxn>
              <a:cxn ang="0">
                <a:pos x="5400" y="0"/>
              </a:cxn>
              <a:cxn ang="0">
                <a:pos x="16200" y="0"/>
              </a:cxn>
              <a:cxn ang="0">
                <a:pos x="16200" y="16759"/>
              </a:cxn>
              <a:cxn ang="0">
                <a:pos x="21600" y="16759"/>
              </a:cxn>
              <a:cxn ang="0">
                <a:pos x="10800" y="21600"/>
              </a:cxn>
              <a:cxn ang="0">
                <a:pos x="0" y="16759"/>
              </a:cxn>
              <a:cxn ang="0">
                <a:pos x="0" y="16759"/>
              </a:cxn>
            </a:cxnLst>
            <a:rect l="0" t="0" r="r" b="b"/>
            <a:pathLst>
              <a:path w="21600" h="21600">
                <a:moveTo>
                  <a:pt x="0" y="16759"/>
                </a:moveTo>
                <a:lnTo>
                  <a:pt x="5400" y="16759"/>
                </a:lnTo>
                <a:lnTo>
                  <a:pt x="5400" y="0"/>
                </a:lnTo>
                <a:lnTo>
                  <a:pt x="16200" y="0"/>
                </a:lnTo>
                <a:lnTo>
                  <a:pt x="16200" y="16759"/>
                </a:lnTo>
                <a:lnTo>
                  <a:pt x="21600" y="16759"/>
                </a:lnTo>
                <a:lnTo>
                  <a:pt x="10800" y="21600"/>
                </a:lnTo>
                <a:lnTo>
                  <a:pt x="0" y="16759"/>
                </a:lnTo>
                <a:close/>
                <a:moveTo>
                  <a:pt x="0" y="16759"/>
                </a:moveTo>
              </a:path>
            </a:pathLst>
          </a:custGeom>
          <a:gradFill rotWithShape="0">
            <a:gsLst>
              <a:gs pos="0">
                <a:srgbClr val="00B023"/>
              </a:gs>
              <a:gs pos="20001">
                <a:srgbClr val="00B022"/>
              </a:gs>
              <a:gs pos="100000">
                <a:srgbClr val="00861A"/>
              </a:gs>
            </a:gsLst>
            <a:lin ang="5400000" scaled="1"/>
          </a:gradFill>
          <a:ln w="9525" cap="flat">
            <a:solidFill>
              <a:srgbClr val="00B123"/>
            </a:solidFill>
            <a:prstDash val="solid"/>
            <a:round/>
            <a:headEnd type="none" w="med" len="med"/>
            <a:tailEnd type="none" w="med" len="med"/>
          </a:ln>
          <a:effectLst>
            <a:outerShdw dist="23000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344738AD-FA5B-4A9B-B08F-9696EBD712EA}"/>
              </a:ext>
            </a:extLst>
          </p:cNvPr>
          <p:cNvSpPr>
            <a:spLocks/>
          </p:cNvSpPr>
          <p:nvPr/>
        </p:nvSpPr>
        <p:spPr bwMode="auto">
          <a:xfrm>
            <a:off x="5596268" y="1086062"/>
            <a:ext cx="1736307" cy="7747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$5,000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  <a:sym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Paycheck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C60E61AF-836E-482B-8427-5DC9A67E73D2}"/>
              </a:ext>
            </a:extLst>
          </p:cNvPr>
          <p:cNvSpPr>
            <a:spLocks/>
          </p:cNvSpPr>
          <p:nvPr/>
        </p:nvSpPr>
        <p:spPr bwMode="auto">
          <a:xfrm>
            <a:off x="5554313" y="5420474"/>
            <a:ext cx="1747444" cy="10668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B70E8734-ADF8-4726-B8DD-34F3899C4845}"/>
              </a:ext>
            </a:extLst>
          </p:cNvPr>
          <p:cNvSpPr>
            <a:spLocks/>
          </p:cNvSpPr>
          <p:nvPr/>
        </p:nvSpPr>
        <p:spPr bwMode="auto">
          <a:xfrm>
            <a:off x="5545707" y="4345968"/>
            <a:ext cx="1774854" cy="2139595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359B6B47-5CAE-4154-ACC6-8643B5973379}"/>
              </a:ext>
            </a:extLst>
          </p:cNvPr>
          <p:cNvSpPr>
            <a:spLocks/>
          </p:cNvSpPr>
          <p:nvPr/>
        </p:nvSpPr>
        <p:spPr bwMode="auto">
          <a:xfrm>
            <a:off x="5553440" y="5442732"/>
            <a:ext cx="176715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$5,000</a:t>
            </a: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28A9FEE6-67A9-485D-8075-6AD9DB5525F3}"/>
              </a:ext>
            </a:extLst>
          </p:cNvPr>
          <p:cNvSpPr>
            <a:spLocks/>
          </p:cNvSpPr>
          <p:nvPr/>
        </p:nvSpPr>
        <p:spPr bwMode="auto">
          <a:xfrm>
            <a:off x="5551730" y="5874777"/>
            <a:ext cx="176715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$0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ACF206D4-3BC5-43A4-8136-237D8CBD68AE}"/>
              </a:ext>
            </a:extLst>
          </p:cNvPr>
          <p:cNvSpPr>
            <a:spLocks/>
          </p:cNvSpPr>
          <p:nvPr/>
        </p:nvSpPr>
        <p:spPr bwMode="auto">
          <a:xfrm>
            <a:off x="7773455" y="4344258"/>
            <a:ext cx="1774854" cy="2139595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09602651-1F5A-46A9-8C6C-FE017EA1503D}"/>
              </a:ext>
            </a:extLst>
          </p:cNvPr>
          <p:cNvSpPr>
            <a:spLocks/>
          </p:cNvSpPr>
          <p:nvPr/>
        </p:nvSpPr>
        <p:spPr bwMode="auto">
          <a:xfrm>
            <a:off x="5665547" y="1072792"/>
            <a:ext cx="1408410" cy="63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 Bold" pitchFamily="-84" charset="0"/>
              <a:ea typeface="MS PGothic" pitchFamily="34" charset="-128"/>
              <a:cs typeface="+mn-cs"/>
              <a:sym typeface="Arial Bold" pitchFamily="-84" charset="0"/>
            </a:endParaRPr>
          </a:p>
        </p:txBody>
      </p:sp>
      <p:sp>
        <p:nvSpPr>
          <p:cNvPr id="20" name="AutoShape 10">
            <a:extLst>
              <a:ext uri="{FF2B5EF4-FFF2-40B4-BE49-F238E27FC236}">
                <a16:creationId xmlns:a16="http://schemas.microsoft.com/office/drawing/2014/main" id="{2EA44A3C-CF35-416E-B363-9D9FC002DF79}"/>
              </a:ext>
            </a:extLst>
          </p:cNvPr>
          <p:cNvSpPr>
            <a:spLocks/>
          </p:cNvSpPr>
          <p:nvPr/>
        </p:nvSpPr>
        <p:spPr bwMode="auto">
          <a:xfrm rot="10800000">
            <a:off x="8175907" y="1949954"/>
            <a:ext cx="990600" cy="2209800"/>
          </a:xfrm>
          <a:custGeom>
            <a:avLst/>
            <a:gdLst/>
            <a:ahLst/>
            <a:cxnLst>
              <a:cxn ang="0">
                <a:pos x="0" y="16759"/>
              </a:cxn>
              <a:cxn ang="0">
                <a:pos x="5400" y="16759"/>
              </a:cxn>
              <a:cxn ang="0">
                <a:pos x="5400" y="0"/>
              </a:cxn>
              <a:cxn ang="0">
                <a:pos x="16200" y="0"/>
              </a:cxn>
              <a:cxn ang="0">
                <a:pos x="16200" y="16759"/>
              </a:cxn>
              <a:cxn ang="0">
                <a:pos x="21600" y="16759"/>
              </a:cxn>
              <a:cxn ang="0">
                <a:pos x="10800" y="21600"/>
              </a:cxn>
              <a:cxn ang="0">
                <a:pos x="0" y="16759"/>
              </a:cxn>
              <a:cxn ang="0">
                <a:pos x="0" y="16759"/>
              </a:cxn>
            </a:cxnLst>
            <a:rect l="0" t="0" r="r" b="b"/>
            <a:pathLst>
              <a:path w="21600" h="21600">
                <a:moveTo>
                  <a:pt x="0" y="16759"/>
                </a:moveTo>
                <a:lnTo>
                  <a:pt x="5400" y="16759"/>
                </a:lnTo>
                <a:lnTo>
                  <a:pt x="5400" y="0"/>
                </a:lnTo>
                <a:lnTo>
                  <a:pt x="16200" y="0"/>
                </a:lnTo>
                <a:lnTo>
                  <a:pt x="16200" y="16759"/>
                </a:lnTo>
                <a:lnTo>
                  <a:pt x="21600" y="16759"/>
                </a:lnTo>
                <a:lnTo>
                  <a:pt x="10800" y="21600"/>
                </a:lnTo>
                <a:lnTo>
                  <a:pt x="0" y="16759"/>
                </a:lnTo>
                <a:close/>
                <a:moveTo>
                  <a:pt x="0" y="16759"/>
                </a:moveTo>
              </a:path>
            </a:pathLst>
          </a:custGeom>
          <a:solidFill>
            <a:srgbClr val="C00000"/>
          </a:solidFill>
          <a:ln w="9525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3000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88748EC4-D1DF-494C-BCD3-B9956AEF05A1}"/>
              </a:ext>
            </a:extLst>
          </p:cNvPr>
          <p:cNvSpPr>
            <a:spLocks/>
          </p:cNvSpPr>
          <p:nvPr/>
        </p:nvSpPr>
        <p:spPr bwMode="auto">
          <a:xfrm>
            <a:off x="7793194" y="1084352"/>
            <a:ext cx="1736307" cy="7747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$4,000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  <a:sym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Expenses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4867E1-9813-49C6-A7B2-F165D520D734}"/>
              </a:ext>
            </a:extLst>
          </p:cNvPr>
          <p:cNvSpPr txBox="1"/>
          <p:nvPr/>
        </p:nvSpPr>
        <p:spPr>
          <a:xfrm>
            <a:off x="5544579" y="4545616"/>
            <a:ext cx="1784839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HELOC</a:t>
            </a:r>
          </a:p>
        </p:txBody>
      </p:sp>
      <p:sp>
        <p:nvSpPr>
          <p:cNvPr id="23" name="AutoShape 10">
            <a:extLst>
              <a:ext uri="{FF2B5EF4-FFF2-40B4-BE49-F238E27FC236}">
                <a16:creationId xmlns:a16="http://schemas.microsoft.com/office/drawing/2014/main" id="{7A41A8C1-FC93-4603-9242-A34FA3B3E96D}"/>
              </a:ext>
            </a:extLst>
          </p:cNvPr>
          <p:cNvSpPr>
            <a:spLocks/>
          </p:cNvSpPr>
          <p:nvPr/>
        </p:nvSpPr>
        <p:spPr bwMode="auto">
          <a:xfrm rot="16200000">
            <a:off x="7289291" y="5527455"/>
            <a:ext cx="585030" cy="1117600"/>
          </a:xfrm>
          <a:custGeom>
            <a:avLst/>
            <a:gdLst/>
            <a:ahLst/>
            <a:cxnLst>
              <a:cxn ang="0">
                <a:pos x="0" y="16759"/>
              </a:cxn>
              <a:cxn ang="0">
                <a:pos x="5400" y="16759"/>
              </a:cxn>
              <a:cxn ang="0">
                <a:pos x="5400" y="0"/>
              </a:cxn>
              <a:cxn ang="0">
                <a:pos x="16200" y="0"/>
              </a:cxn>
              <a:cxn ang="0">
                <a:pos x="16200" y="16759"/>
              </a:cxn>
              <a:cxn ang="0">
                <a:pos x="21600" y="16759"/>
              </a:cxn>
              <a:cxn ang="0">
                <a:pos x="10800" y="21600"/>
              </a:cxn>
              <a:cxn ang="0">
                <a:pos x="0" y="16759"/>
              </a:cxn>
              <a:cxn ang="0">
                <a:pos x="0" y="16759"/>
              </a:cxn>
            </a:cxnLst>
            <a:rect l="0" t="0" r="r" b="b"/>
            <a:pathLst>
              <a:path w="21600" h="21600">
                <a:moveTo>
                  <a:pt x="0" y="16759"/>
                </a:moveTo>
                <a:lnTo>
                  <a:pt x="5400" y="16759"/>
                </a:lnTo>
                <a:lnTo>
                  <a:pt x="5400" y="0"/>
                </a:lnTo>
                <a:lnTo>
                  <a:pt x="16200" y="0"/>
                </a:lnTo>
                <a:lnTo>
                  <a:pt x="16200" y="16759"/>
                </a:lnTo>
                <a:lnTo>
                  <a:pt x="21600" y="16759"/>
                </a:lnTo>
                <a:lnTo>
                  <a:pt x="10800" y="21600"/>
                </a:lnTo>
                <a:lnTo>
                  <a:pt x="0" y="16759"/>
                </a:lnTo>
                <a:close/>
                <a:moveTo>
                  <a:pt x="0" y="16759"/>
                </a:moveTo>
              </a:path>
            </a:pathLst>
          </a:custGeom>
          <a:gradFill rotWithShape="0">
            <a:gsLst>
              <a:gs pos="0">
                <a:srgbClr val="00B023"/>
              </a:gs>
              <a:gs pos="20001">
                <a:srgbClr val="00B022"/>
              </a:gs>
              <a:gs pos="100000">
                <a:srgbClr val="00861A"/>
              </a:gs>
            </a:gsLst>
            <a:lin ang="5400000" scaled="1"/>
          </a:gradFill>
          <a:ln w="9525" cap="flat">
            <a:solidFill>
              <a:srgbClr val="00B123"/>
            </a:solidFill>
            <a:prstDash val="solid"/>
            <a:round/>
            <a:headEnd type="none" w="med" len="med"/>
            <a:tailEnd type="none" w="med" len="med"/>
          </a:ln>
          <a:effectLst>
            <a:outerShdw dist="23000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A744AA0E-4D7D-4AEF-9B32-DA2DCB51C0EC}"/>
              </a:ext>
            </a:extLst>
          </p:cNvPr>
          <p:cNvSpPr>
            <a:spLocks/>
          </p:cNvSpPr>
          <p:nvPr/>
        </p:nvSpPr>
        <p:spPr bwMode="auto">
          <a:xfrm>
            <a:off x="5563600" y="5867400"/>
            <a:ext cx="176715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$4,000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104D9B79-9B34-4B69-BB6F-75D552DCC82D}"/>
              </a:ext>
            </a:extLst>
          </p:cNvPr>
          <p:cNvSpPr>
            <a:spLocks/>
          </p:cNvSpPr>
          <p:nvPr/>
        </p:nvSpPr>
        <p:spPr bwMode="auto">
          <a:xfrm>
            <a:off x="7766610" y="5873507"/>
            <a:ext cx="176715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$0</a:t>
            </a: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FD2F8BCD-373B-4317-8A5B-7E516531E449}"/>
              </a:ext>
            </a:extLst>
          </p:cNvPr>
          <p:cNvSpPr>
            <a:spLocks/>
          </p:cNvSpPr>
          <p:nvPr/>
        </p:nvSpPr>
        <p:spPr bwMode="auto">
          <a:xfrm>
            <a:off x="7771227" y="5863831"/>
            <a:ext cx="176715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+mn-cs"/>
                <a:sym typeface="Arial Bold" pitchFamily="-84" charset="0"/>
              </a:rPr>
              <a:t>$4,000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8A4644-A036-4512-B9CD-AEEBD68CD5C9}"/>
              </a:ext>
            </a:extLst>
          </p:cNvPr>
          <p:cNvSpPr txBox="1"/>
          <p:nvPr/>
        </p:nvSpPr>
        <p:spPr>
          <a:xfrm>
            <a:off x="7771891" y="4423994"/>
            <a:ext cx="1784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 Card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Skymiles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Rewards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Cash Back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35E25A-4B17-49A3-9E2F-186BE3F2CFF7}"/>
              </a:ext>
            </a:extLst>
          </p:cNvPr>
          <p:cNvSpPr txBox="1"/>
          <p:nvPr/>
        </p:nvSpPr>
        <p:spPr>
          <a:xfrm>
            <a:off x="6374163" y="2011680"/>
            <a:ext cx="173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48A09E-B836-420A-AFA8-1C1A4FCE42D4}"/>
              </a:ext>
            </a:extLst>
          </p:cNvPr>
          <p:cNvSpPr txBox="1"/>
          <p:nvPr/>
        </p:nvSpPr>
        <p:spPr>
          <a:xfrm>
            <a:off x="8593869" y="2008632"/>
            <a:ext cx="173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CHARGES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05B75B-E988-45BC-B04E-43A4F07C2E6D}"/>
              </a:ext>
            </a:extLst>
          </p:cNvPr>
          <p:cNvSpPr txBox="1"/>
          <p:nvPr/>
        </p:nvSpPr>
        <p:spPr>
          <a:xfrm>
            <a:off x="7083966" y="5934075"/>
            <a:ext cx="847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 Off</a:t>
            </a:r>
          </a:p>
        </p:txBody>
      </p:sp>
      <p:sp>
        <p:nvSpPr>
          <p:cNvPr id="32" name="AutoShape 5">
            <a:extLst>
              <a:ext uri="{FF2B5EF4-FFF2-40B4-BE49-F238E27FC236}">
                <a16:creationId xmlns:a16="http://schemas.microsoft.com/office/drawing/2014/main" id="{20795CA8-B5A1-4F7C-8A71-CA16485838C2}"/>
              </a:ext>
            </a:extLst>
          </p:cNvPr>
          <p:cNvSpPr>
            <a:spLocks/>
          </p:cNvSpPr>
          <p:nvPr/>
        </p:nvSpPr>
        <p:spPr bwMode="auto">
          <a:xfrm>
            <a:off x="4244195" y="38069"/>
            <a:ext cx="6271405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OA – Basic Concept with Float</a:t>
            </a:r>
          </a:p>
        </p:txBody>
      </p:sp>
    </p:spTree>
    <p:extLst>
      <p:ext uri="{BB962C8B-B14F-4D97-AF65-F5344CB8AC3E}">
        <p14:creationId xmlns:p14="http://schemas.microsoft.com/office/powerpoint/2010/main" val="106563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1" grpId="0"/>
      <p:bldP spid="12" grpId="0" animBg="1"/>
      <p:bldP spid="14" grpId="0" animBg="1"/>
      <p:bldP spid="16" grpId="0"/>
      <p:bldP spid="17" grpId="0"/>
      <p:bldP spid="17" grpId="1"/>
      <p:bldP spid="20" grpId="0" animBg="1"/>
      <p:bldP spid="23" grpId="0" animBg="1"/>
      <p:bldP spid="24" grpId="0"/>
      <p:bldP spid="25" grpId="0"/>
      <p:bldP spid="26" grpId="0"/>
      <p:bldP spid="26" grpId="1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>
            <a:extLst>
              <a:ext uri="{FF2B5EF4-FFF2-40B4-BE49-F238E27FC236}">
                <a16:creationId xmlns:a16="http://schemas.microsoft.com/office/drawing/2014/main" id="{F94DEDB3-8195-A74E-BC03-7F2F402BECE4}"/>
              </a:ext>
            </a:extLst>
          </p:cNvPr>
          <p:cNvSpPr>
            <a:spLocks/>
          </p:cNvSpPr>
          <p:nvPr/>
        </p:nvSpPr>
        <p:spPr bwMode="auto">
          <a:xfrm>
            <a:off x="4157542" y="230366"/>
            <a:ext cx="6025490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Which One Pay-Off First?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01A0D58-8403-D34D-A44E-95DCBFE2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179" y="2944364"/>
            <a:ext cx="1436802" cy="3352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33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$42,296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6.75%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Auto Loan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70DA9DB6-D8E2-FA46-88CD-ED1DE5029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7143" y="2151607"/>
            <a:ext cx="1812860" cy="79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D792C2F-2656-6448-A66A-761DB5E45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615" y="4077425"/>
            <a:ext cx="1402987" cy="2209800"/>
          </a:xfrm>
          <a:prstGeom prst="rect">
            <a:avLst/>
          </a:prstGeom>
          <a:solidFill>
            <a:srgbClr val="0070C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3399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$21,538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Lines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Credit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A8FB5D1-4A36-8043-A93F-D906AA72C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7542" y="4689566"/>
            <a:ext cx="1436801" cy="167454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$7,753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6.125%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College Debt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3BEA9A73-7D75-1440-8E5E-151F642EA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2266" y="5036463"/>
            <a:ext cx="1402988" cy="1250762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$4,309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6.125%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Furniture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82C7D4BD-91ED-2C4F-AC9D-53747CDB8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3371" y="2287139"/>
            <a:ext cx="1334049" cy="4010025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$226,183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6.5%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Mortgage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63CCF6B-17B7-3E41-A87D-79A0F3715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660" y="3662184"/>
            <a:ext cx="1436802" cy="2590800"/>
          </a:xfrm>
          <a:prstGeom prst="rect">
            <a:avLst/>
          </a:prstGeom>
          <a:solidFill>
            <a:srgbClr val="FF66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$27,753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Trailer Loan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4" name="Picture 13" descr="motor_home_config">
            <a:extLst>
              <a:ext uri="{FF2B5EF4-FFF2-40B4-BE49-F238E27FC236}">
                <a16:creationId xmlns:a16="http://schemas.microsoft.com/office/drawing/2014/main" id="{7007D607-E66C-5A4F-B240-37380FACB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0003" y="2548064"/>
            <a:ext cx="1812859" cy="113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363837-BA3F-DD4B-8875-4B6CAD9628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91461" y="1247788"/>
            <a:ext cx="1812860" cy="1139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C9A98D-0C17-B648-B6B9-506E6B1F92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1347">
            <a:off x="649087" y="2736288"/>
            <a:ext cx="1484502" cy="15626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2765D7-BE5F-304C-B6F8-CDA3DDDDD0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979" y="3579381"/>
            <a:ext cx="1311537" cy="1098516"/>
          </a:xfrm>
          <a:prstGeom prst="rect">
            <a:avLst/>
          </a:prstGeom>
        </p:spPr>
      </p:pic>
      <p:pic>
        <p:nvPicPr>
          <p:cNvPr id="18" name="Picture 11" descr="buster-chair">
            <a:extLst>
              <a:ext uri="{FF2B5EF4-FFF2-40B4-BE49-F238E27FC236}">
                <a16:creationId xmlns:a16="http://schemas.microsoft.com/office/drawing/2014/main" id="{9D14F95E-DA28-FF4E-8CDA-D21DEC39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621" y="4128639"/>
            <a:ext cx="1384102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01B1C7-C75B-124E-BAC8-767D0D05CF8A}"/>
              </a:ext>
            </a:extLst>
          </p:cNvPr>
          <p:cNvSpPr txBox="1"/>
          <p:nvPr/>
        </p:nvSpPr>
        <p:spPr>
          <a:xfrm>
            <a:off x="903385" y="1501756"/>
            <a:ext cx="5350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Program makes those tough decisions for you</a:t>
            </a:r>
          </a:p>
        </p:txBody>
      </p:sp>
    </p:spTree>
    <p:extLst>
      <p:ext uri="{BB962C8B-B14F-4D97-AF65-F5344CB8AC3E}">
        <p14:creationId xmlns:p14="http://schemas.microsoft.com/office/powerpoint/2010/main" val="1382821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>
            <a:extLst>
              <a:ext uri="{FF2B5EF4-FFF2-40B4-BE49-F238E27FC236}">
                <a16:creationId xmlns:a16="http://schemas.microsoft.com/office/drawing/2014/main" id="{FA4FC7D3-EFB1-9543-87A9-BEE4F2A986FA}"/>
              </a:ext>
            </a:extLst>
          </p:cNvPr>
          <p:cNvSpPr>
            <a:spLocks/>
          </p:cNvSpPr>
          <p:nvPr/>
        </p:nvSpPr>
        <p:spPr bwMode="auto">
          <a:xfrm>
            <a:off x="4738255" y="246185"/>
            <a:ext cx="4493669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What is Missing?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964ADA-E3FE-1746-AA95-8C7ACF6E446A}"/>
              </a:ext>
            </a:extLst>
          </p:cNvPr>
          <p:cNvSpPr txBox="1"/>
          <p:nvPr/>
        </p:nvSpPr>
        <p:spPr>
          <a:xfrm>
            <a:off x="1386458" y="1482460"/>
            <a:ext cx="9968732" cy="4513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one has the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do it Themselves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one has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do this on Their Own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Too Complicated to do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Manually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Too Complex to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Strategic Payoff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Have The 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AE2599-3001-7E40-A169-C0A5890DFF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938" y="3123904"/>
            <a:ext cx="5044479" cy="373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375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smart phone google map images">
            <a:extLst>
              <a:ext uri="{FF2B5EF4-FFF2-40B4-BE49-F238E27FC236}">
                <a16:creationId xmlns:a16="http://schemas.microsoft.com/office/drawing/2014/main" id="{380DD564-C691-1746-973D-FD36D2C72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1635" y="1605676"/>
            <a:ext cx="9897350" cy="4144493"/>
          </a:xfrm>
          <a:prstGeom prst="rect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220B2-BF64-D044-B02A-81B65D21093D}"/>
              </a:ext>
            </a:extLst>
          </p:cNvPr>
          <p:cNvSpPr txBox="1"/>
          <p:nvPr/>
        </p:nvSpPr>
        <p:spPr>
          <a:xfrm>
            <a:off x="1925374" y="5941979"/>
            <a:ext cx="906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World’s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Financial GPS</a:t>
            </a:r>
          </a:p>
        </p:txBody>
      </p:sp>
      <p:sp>
        <p:nvSpPr>
          <p:cNvPr id="3" name="AutoShape 5">
            <a:extLst>
              <a:ext uri="{FF2B5EF4-FFF2-40B4-BE49-F238E27FC236}">
                <a16:creationId xmlns:a16="http://schemas.microsoft.com/office/drawing/2014/main" id="{FEE9A97C-1C64-C544-A3A3-CDAA1B67806B}"/>
              </a:ext>
            </a:extLst>
          </p:cNvPr>
          <p:cNvSpPr>
            <a:spLocks/>
          </p:cNvSpPr>
          <p:nvPr/>
        </p:nvSpPr>
        <p:spPr bwMode="auto">
          <a:xfrm>
            <a:off x="3862755" y="211015"/>
            <a:ext cx="6328649" cy="1213338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Technology has Caught-up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with Personal Finance</a:t>
            </a:r>
          </a:p>
        </p:txBody>
      </p:sp>
    </p:spTree>
    <p:extLst>
      <p:ext uri="{BB962C8B-B14F-4D97-AF65-F5344CB8AC3E}">
        <p14:creationId xmlns:p14="http://schemas.microsoft.com/office/powerpoint/2010/main" val="4228832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813B80-4AFA-3948-8F36-C8A0C8B91C29}"/>
              </a:ext>
            </a:extLst>
          </p:cNvPr>
          <p:cNvSpPr/>
          <p:nvPr/>
        </p:nvSpPr>
        <p:spPr>
          <a:xfrm>
            <a:off x="-1" y="1180138"/>
            <a:ext cx="12191999" cy="5700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mage result for smart phone google map images">
            <a:extLst>
              <a:ext uri="{FF2B5EF4-FFF2-40B4-BE49-F238E27FC236}">
                <a16:creationId xmlns:a16="http://schemas.microsoft.com/office/drawing/2014/main" id="{776D3067-A5A9-C14F-B76E-4E460F640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6681"/>
            <a:ext cx="12229033" cy="5700860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2" name="AutoShape 5">
            <a:extLst>
              <a:ext uri="{FF2B5EF4-FFF2-40B4-BE49-F238E27FC236}">
                <a16:creationId xmlns:a16="http://schemas.microsoft.com/office/drawing/2014/main" id="{F69EE2FD-2D65-DC4B-8DF3-3216A7DFA639}"/>
              </a:ext>
            </a:extLst>
          </p:cNvPr>
          <p:cNvSpPr>
            <a:spLocks/>
          </p:cNvSpPr>
          <p:nvPr/>
        </p:nvSpPr>
        <p:spPr bwMode="auto">
          <a:xfrm>
            <a:off x="4256116" y="211016"/>
            <a:ext cx="5468175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The Program Tells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F4B64-6BFA-5743-B093-9F3C8F0C0B5E}"/>
              </a:ext>
            </a:extLst>
          </p:cNvPr>
          <p:cNvSpPr txBox="1">
            <a:spLocks/>
          </p:cNvSpPr>
          <p:nvPr/>
        </p:nvSpPr>
        <p:spPr>
          <a:xfrm>
            <a:off x="1351456" y="1318846"/>
            <a:ext cx="10314071" cy="5409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1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much money to move? </a:t>
            </a:r>
          </a:p>
          <a:p>
            <a:pPr marL="13811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(The exact dollar amount)</a:t>
            </a:r>
          </a:p>
          <a:p>
            <a:pPr marL="13811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811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to move it?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811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(The exact date)</a:t>
            </a:r>
          </a:p>
          <a:p>
            <a:pPr marL="13811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811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what account to what account?</a:t>
            </a:r>
          </a:p>
          <a:p>
            <a:pPr marL="13811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(The most efficient accounts)</a:t>
            </a:r>
          </a:p>
          <a:p>
            <a:pPr marL="13811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8112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Calculates the Most Strategic </a:t>
            </a:r>
          </a:p>
          <a:p>
            <a:pPr marL="138112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Mathematic Solution to </a:t>
            </a:r>
          </a:p>
          <a:p>
            <a:pPr marL="138112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ZERO DEBT</a:t>
            </a:r>
          </a:p>
        </p:txBody>
      </p:sp>
    </p:spTree>
    <p:extLst>
      <p:ext uri="{BB962C8B-B14F-4D97-AF65-F5344CB8AC3E}">
        <p14:creationId xmlns:p14="http://schemas.microsoft.com/office/powerpoint/2010/main" val="10616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>
            <a:extLst>
              <a:ext uri="{FF2B5EF4-FFF2-40B4-BE49-F238E27FC236}">
                <a16:creationId xmlns:a16="http://schemas.microsoft.com/office/drawing/2014/main" id="{F69EE2FD-2D65-DC4B-8DF3-3216A7DFA639}"/>
              </a:ext>
            </a:extLst>
          </p:cNvPr>
          <p:cNvSpPr>
            <a:spLocks/>
          </p:cNvSpPr>
          <p:nvPr/>
        </p:nvSpPr>
        <p:spPr bwMode="auto">
          <a:xfrm>
            <a:off x="4082507" y="187062"/>
            <a:ext cx="4967707" cy="604245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Your Financial GPS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65B507-E78E-1A4D-8078-E316104F09D2}"/>
              </a:ext>
            </a:extLst>
          </p:cNvPr>
          <p:cNvSpPr txBox="1"/>
          <p:nvPr/>
        </p:nvSpPr>
        <p:spPr>
          <a:xfrm>
            <a:off x="1137456" y="3529558"/>
            <a:ext cx="10295098" cy="336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Looks at Every Aspect of Your Personal Debt</a:t>
            </a:r>
          </a:p>
          <a:p>
            <a:pPr marL="520700" marR="0" lvl="0" indent="-277813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Amount Owed</a:t>
            </a:r>
          </a:p>
          <a:p>
            <a:pPr marL="520700" marR="0" lvl="0" indent="-277813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Term of Each Debt</a:t>
            </a:r>
          </a:p>
          <a:p>
            <a:pPr marL="520700" marR="0" lvl="0" indent="-277813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Interest Rate  </a:t>
            </a:r>
            <a:endParaRPr kumimoji="0" lang="en-US" sz="27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520700" marR="0" lvl="0" indent="-277813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Payment Amount</a:t>
            </a:r>
          </a:p>
          <a:p>
            <a:pPr marL="520700" marR="0" lvl="0" indent="-277813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Income &amp; Expenses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2" descr="Image result for smart phone google map images">
            <a:extLst>
              <a:ext uri="{FF2B5EF4-FFF2-40B4-BE49-F238E27FC236}">
                <a16:creationId xmlns:a16="http://schemas.microsoft.com/office/drawing/2014/main" id="{60D60E00-E0D9-2D42-9B1F-17AEC119D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922" y="985811"/>
            <a:ext cx="4967707" cy="246077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6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>
            <a:extLst>
              <a:ext uri="{FF2B5EF4-FFF2-40B4-BE49-F238E27FC236}">
                <a16:creationId xmlns:a16="http://schemas.microsoft.com/office/drawing/2014/main" id="{F69EE2FD-2D65-DC4B-8DF3-3216A7DFA639}"/>
              </a:ext>
            </a:extLst>
          </p:cNvPr>
          <p:cNvSpPr>
            <a:spLocks/>
          </p:cNvSpPr>
          <p:nvPr/>
        </p:nvSpPr>
        <p:spPr bwMode="auto">
          <a:xfrm>
            <a:off x="4082507" y="187062"/>
            <a:ext cx="4967707" cy="604245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Your Financial GPS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65B507-E78E-1A4D-8078-E316104F09D2}"/>
              </a:ext>
            </a:extLst>
          </p:cNvPr>
          <p:cNvSpPr txBox="1"/>
          <p:nvPr/>
        </p:nvSpPr>
        <p:spPr>
          <a:xfrm>
            <a:off x="966517" y="3641089"/>
            <a:ext cx="1050515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Unexpected Events Occur in Your Financial Journey</a:t>
            </a:r>
          </a:p>
          <a:p>
            <a:pPr marL="520700" marR="0" lvl="0" indent="-277813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Medical Bills, Car Repairs, etc.</a:t>
            </a:r>
          </a:p>
          <a:p>
            <a:pPr marL="242887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“Life Happens”</a:t>
            </a:r>
          </a:p>
          <a:p>
            <a:pPr marL="242887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Money Max Account will Automatically </a:t>
            </a:r>
          </a:p>
          <a:p>
            <a:pPr marL="242887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“Recalculate”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Path to ZERO DEBT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2" descr="Image result for smart phone google map images">
            <a:extLst>
              <a:ext uri="{FF2B5EF4-FFF2-40B4-BE49-F238E27FC236}">
                <a16:creationId xmlns:a16="http://schemas.microsoft.com/office/drawing/2014/main" id="{60D60E00-E0D9-2D42-9B1F-17AEC119D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922" y="985811"/>
            <a:ext cx="4967707" cy="246077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17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6520E2-37AC-7540-AF3A-A65070D96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2571" y="-248316"/>
            <a:ext cx="13059941" cy="7354631"/>
          </a:xfrm>
          <a:prstGeom prst="rect">
            <a:avLst/>
          </a:prstGeom>
          <a:effectLst/>
        </p:spPr>
      </p:pic>
      <p:sp>
        <p:nvSpPr>
          <p:cNvPr id="459778" name="Rectangle 12"/>
          <p:cNvSpPr>
            <a:spLocks noChangeArrowheads="1"/>
          </p:cNvSpPr>
          <p:nvPr/>
        </p:nvSpPr>
        <p:spPr bwMode="auto">
          <a:xfrm>
            <a:off x="2327015" y="2500313"/>
            <a:ext cx="1828800" cy="3581400"/>
          </a:xfrm>
          <a:prstGeom prst="rect">
            <a:avLst/>
          </a:prstGeom>
          <a:solidFill>
            <a:srgbClr val="D1FA04"/>
          </a:solidFill>
          <a:ln w="9525"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D1FA04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Arial" charset="0"/>
            </a:endParaRPr>
          </a:p>
        </p:txBody>
      </p:sp>
      <p:sp>
        <p:nvSpPr>
          <p:cNvPr id="459779" name="Rectangle 12"/>
          <p:cNvSpPr>
            <a:spLocks noChangeArrowheads="1"/>
          </p:cNvSpPr>
          <p:nvPr/>
        </p:nvSpPr>
        <p:spPr bwMode="auto">
          <a:xfrm>
            <a:off x="9267806" y="2500313"/>
            <a:ext cx="1689201" cy="3581400"/>
          </a:xfrm>
          <a:prstGeom prst="rect">
            <a:avLst/>
          </a:prstGeom>
          <a:solidFill>
            <a:srgbClr val="CB5D6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9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Arial" charset="0"/>
            </a:endParaRPr>
          </a:p>
        </p:txBody>
      </p:sp>
      <p:sp>
        <p:nvSpPr>
          <p:cNvPr id="459780" name="Text Box 4"/>
          <p:cNvSpPr txBox="1">
            <a:spLocks noChangeArrowheads="1"/>
          </p:cNvSpPr>
          <p:nvPr/>
        </p:nvSpPr>
        <p:spPr bwMode="auto">
          <a:xfrm>
            <a:off x="5647042" y="1814513"/>
            <a:ext cx="23715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OA</a:t>
            </a:r>
          </a:p>
        </p:txBody>
      </p:sp>
      <p:sp>
        <p:nvSpPr>
          <p:cNvPr id="459781" name="Rectangle 12"/>
          <p:cNvSpPr>
            <a:spLocks noChangeArrowheads="1"/>
          </p:cNvSpPr>
          <p:nvPr/>
        </p:nvSpPr>
        <p:spPr bwMode="auto">
          <a:xfrm>
            <a:off x="6019800" y="2500313"/>
            <a:ext cx="1828800" cy="3581400"/>
          </a:xfrm>
          <a:prstGeom prst="rect">
            <a:avLst/>
          </a:prstGeom>
          <a:solidFill>
            <a:srgbClr val="9A9ADE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Arial" charset="0"/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168755" y="1814513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Checking</a:t>
            </a:r>
          </a:p>
        </p:txBody>
      </p:sp>
      <p:sp>
        <p:nvSpPr>
          <p:cNvPr id="459786" name="Text Box 10"/>
          <p:cNvSpPr txBox="1">
            <a:spLocks noChangeArrowheads="1"/>
          </p:cNvSpPr>
          <p:nvPr/>
        </p:nvSpPr>
        <p:spPr bwMode="auto">
          <a:xfrm>
            <a:off x="8975807" y="1450491"/>
            <a:ext cx="1981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Strategic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Debt Payoff</a:t>
            </a:r>
          </a:p>
        </p:txBody>
      </p:sp>
      <p:sp>
        <p:nvSpPr>
          <p:cNvPr id="459787" name="Text Box 11"/>
          <p:cNvSpPr txBox="1">
            <a:spLocks noChangeArrowheads="1"/>
          </p:cNvSpPr>
          <p:nvPr/>
        </p:nvSpPr>
        <p:spPr bwMode="auto">
          <a:xfrm>
            <a:off x="9554975" y="2532481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Debts</a:t>
            </a:r>
          </a:p>
        </p:txBody>
      </p:sp>
      <p:sp>
        <p:nvSpPr>
          <p:cNvPr id="459789" name="Rectangle 12"/>
          <p:cNvSpPr>
            <a:spLocks noChangeArrowheads="1"/>
          </p:cNvSpPr>
          <p:nvPr/>
        </p:nvSpPr>
        <p:spPr bwMode="auto">
          <a:xfrm>
            <a:off x="2327015" y="5710268"/>
            <a:ext cx="1828800" cy="381000"/>
          </a:xfrm>
          <a:prstGeom prst="rect">
            <a:avLst/>
          </a:prstGeom>
          <a:solidFill>
            <a:srgbClr val="CC00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Arial" charset="0"/>
            </a:endParaRPr>
          </a:p>
        </p:txBody>
      </p:sp>
      <p:pic>
        <p:nvPicPr>
          <p:cNvPr id="459790" name="Picture 14" descr="motorcycl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5774" y="5007455"/>
            <a:ext cx="1031564" cy="91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92" name="Rectangle 12"/>
          <p:cNvSpPr>
            <a:spLocks noChangeArrowheads="1"/>
          </p:cNvSpPr>
          <p:nvPr/>
        </p:nvSpPr>
        <p:spPr bwMode="auto">
          <a:xfrm>
            <a:off x="6019800" y="3795713"/>
            <a:ext cx="1828800" cy="2286000"/>
          </a:xfrm>
          <a:prstGeom prst="rect">
            <a:avLst/>
          </a:prstGeom>
          <a:solidFill>
            <a:srgbClr val="0033CC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33CC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Arial" charset="0"/>
            </a:endParaRPr>
          </a:p>
        </p:txBody>
      </p:sp>
      <p:sp>
        <p:nvSpPr>
          <p:cNvPr id="459793" name="Rectangle 12"/>
          <p:cNvSpPr>
            <a:spLocks noChangeArrowheads="1"/>
          </p:cNvSpPr>
          <p:nvPr/>
        </p:nvSpPr>
        <p:spPr bwMode="auto">
          <a:xfrm>
            <a:off x="2324100" y="4481513"/>
            <a:ext cx="1828800" cy="1600200"/>
          </a:xfrm>
          <a:prstGeom prst="rect">
            <a:avLst/>
          </a:prstGeom>
          <a:solidFill>
            <a:srgbClr val="CC00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Arial" charset="0"/>
            </a:endParaRPr>
          </a:p>
        </p:txBody>
      </p:sp>
      <p:sp>
        <p:nvSpPr>
          <p:cNvPr id="459794" name="Rectangle 12"/>
          <p:cNvSpPr>
            <a:spLocks noChangeArrowheads="1"/>
          </p:cNvSpPr>
          <p:nvPr/>
        </p:nvSpPr>
        <p:spPr bwMode="auto">
          <a:xfrm>
            <a:off x="6019800" y="4405313"/>
            <a:ext cx="1828800" cy="1676400"/>
          </a:xfrm>
          <a:prstGeom prst="rect">
            <a:avLst/>
          </a:prstGeom>
          <a:solidFill>
            <a:srgbClr val="0033CC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33CC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Arial" charset="0"/>
            </a:endParaRPr>
          </a:p>
        </p:txBody>
      </p:sp>
      <p:sp>
        <p:nvSpPr>
          <p:cNvPr id="459795" name="Text Box 19"/>
          <p:cNvSpPr txBox="1">
            <a:spLocks noChangeArrowheads="1"/>
          </p:cNvSpPr>
          <p:nvPr/>
        </p:nvSpPr>
        <p:spPr bwMode="auto">
          <a:xfrm>
            <a:off x="8045262" y="3833813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FT</a:t>
            </a:r>
          </a:p>
        </p:txBody>
      </p:sp>
      <p:pic>
        <p:nvPicPr>
          <p:cNvPr id="459797" name="Picture 21" descr="car copy"/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t="5556" r="5556" b="5556"/>
          <a:stretch>
            <a:fillRect/>
          </a:stretch>
        </p:blipFill>
        <p:spPr bwMode="auto">
          <a:xfrm>
            <a:off x="9550327" y="3965596"/>
            <a:ext cx="1027011" cy="90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9523284" y="2919082"/>
            <a:ext cx="1027011" cy="892371"/>
            <a:chOff x="4853" y="2312"/>
            <a:chExt cx="240" cy="219"/>
          </a:xfrm>
        </p:grpSpPr>
        <p:sp>
          <p:nvSpPr>
            <p:cNvPr id="36909" name="Rectangle 23"/>
            <p:cNvSpPr>
              <a:spLocks noChangeArrowheads="1"/>
            </p:cNvSpPr>
            <p:nvPr/>
          </p:nvSpPr>
          <p:spPr bwMode="auto">
            <a:xfrm>
              <a:off x="4856" y="2312"/>
              <a:ext cx="230" cy="2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pic>
          <p:nvPicPr>
            <p:cNvPr id="36910" name="Picture 24" descr="house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3" y="2331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885" name="Text Box 25"/>
          <p:cNvSpPr txBox="1">
            <a:spLocks noChangeArrowheads="1"/>
          </p:cNvSpPr>
          <p:nvPr/>
        </p:nvSpPr>
        <p:spPr bwMode="auto">
          <a:xfrm>
            <a:off x="2269424" y="5691158"/>
            <a:ext cx="198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pitchFamily="34" charset="-128"/>
                <a:cs typeface="Arial Narrow" panose="020B0604020202020204" pitchFamily="34" charset="0"/>
              </a:rPr>
              <a:t>Minimum Reserve</a:t>
            </a:r>
          </a:p>
        </p:txBody>
      </p:sp>
      <p:sp>
        <p:nvSpPr>
          <p:cNvPr id="459805" name="Rectangle 12"/>
          <p:cNvSpPr>
            <a:spLocks noChangeArrowheads="1"/>
          </p:cNvSpPr>
          <p:nvPr/>
        </p:nvSpPr>
        <p:spPr bwMode="auto">
          <a:xfrm>
            <a:off x="2332038" y="4014835"/>
            <a:ext cx="1828800" cy="2057400"/>
          </a:xfrm>
          <a:prstGeom prst="rect">
            <a:avLst/>
          </a:prstGeom>
          <a:solidFill>
            <a:srgbClr val="CC00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Arial" charset="0"/>
            </a:endParaRPr>
          </a:p>
        </p:txBody>
      </p:sp>
      <p:sp>
        <p:nvSpPr>
          <p:cNvPr id="459812" name="Rectangle 12"/>
          <p:cNvSpPr>
            <a:spLocks noChangeArrowheads="1"/>
          </p:cNvSpPr>
          <p:nvPr/>
        </p:nvSpPr>
        <p:spPr bwMode="auto">
          <a:xfrm>
            <a:off x="6019800" y="5395913"/>
            <a:ext cx="1828800" cy="685800"/>
          </a:xfrm>
          <a:prstGeom prst="rect">
            <a:avLst/>
          </a:prstGeom>
          <a:solidFill>
            <a:srgbClr val="0033CC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33CC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834278" y="4425359"/>
            <a:ext cx="1997075" cy="708025"/>
            <a:chOff x="2822" y="3068"/>
            <a:chExt cx="1258" cy="446"/>
          </a:xfrm>
        </p:grpSpPr>
        <p:sp>
          <p:nvSpPr>
            <p:cNvPr id="36900" name="Text Box 38"/>
            <p:cNvSpPr txBox="1">
              <a:spLocks noChangeArrowheads="1"/>
            </p:cNvSpPr>
            <p:nvPr/>
          </p:nvSpPr>
          <p:spPr bwMode="auto">
            <a:xfrm>
              <a:off x="2822" y="3068"/>
              <a:ext cx="124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Arial" charset="0"/>
                </a:rPr>
                <a:t>Optimal Transfer Point</a:t>
              </a:r>
            </a:p>
          </p:txBody>
        </p:sp>
        <p:sp>
          <p:nvSpPr>
            <p:cNvPr id="36901" name="Line 39"/>
            <p:cNvSpPr>
              <a:spLocks noChangeShapeType="1"/>
            </p:cNvSpPr>
            <p:nvPr/>
          </p:nvSpPr>
          <p:spPr bwMode="auto">
            <a:xfrm>
              <a:off x="2928" y="3504"/>
              <a:ext cx="11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6902" name="Line 40"/>
            <p:cNvSpPr>
              <a:spLocks noChangeShapeType="1"/>
            </p:cNvSpPr>
            <p:nvPr/>
          </p:nvSpPr>
          <p:spPr bwMode="auto">
            <a:xfrm>
              <a:off x="2832" y="3408"/>
              <a:ext cx="96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5867400" y="5544328"/>
            <a:ext cx="2057400" cy="584200"/>
            <a:chOff x="2832" y="3600"/>
            <a:chExt cx="1296" cy="368"/>
          </a:xfrm>
        </p:grpSpPr>
        <p:grpSp>
          <p:nvGrpSpPr>
            <p:cNvPr id="9" name="Group 42"/>
            <p:cNvGrpSpPr>
              <a:grpSpLocks/>
            </p:cNvGrpSpPr>
            <p:nvPr/>
          </p:nvGrpSpPr>
          <p:grpSpPr bwMode="auto">
            <a:xfrm>
              <a:off x="2880" y="3696"/>
              <a:ext cx="1248" cy="272"/>
              <a:chOff x="2880" y="3696"/>
              <a:chExt cx="1248" cy="272"/>
            </a:xfrm>
          </p:grpSpPr>
          <p:sp>
            <p:nvSpPr>
              <p:cNvPr id="36898" name="Text Box 43"/>
              <p:cNvSpPr txBox="1">
                <a:spLocks noChangeArrowheads="1"/>
              </p:cNvSpPr>
              <p:nvPr/>
            </p:nvSpPr>
            <p:spPr bwMode="auto">
              <a:xfrm>
                <a:off x="2880" y="3716"/>
                <a:ext cx="124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Arial" charset="0"/>
                  </a:rPr>
                  <a:t>Critical Level</a:t>
                </a:r>
              </a:p>
            </p:txBody>
          </p:sp>
          <p:sp>
            <p:nvSpPr>
              <p:cNvPr id="36899" name="Line 44"/>
              <p:cNvSpPr>
                <a:spLocks noChangeShapeType="1"/>
              </p:cNvSpPr>
              <p:nvPr/>
            </p:nvSpPr>
            <p:spPr bwMode="auto">
              <a:xfrm>
                <a:off x="2928" y="3696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36897" name="Line 45"/>
            <p:cNvSpPr>
              <a:spLocks noChangeShapeType="1"/>
            </p:cNvSpPr>
            <p:nvPr/>
          </p:nvSpPr>
          <p:spPr bwMode="auto">
            <a:xfrm>
              <a:off x="2832" y="3600"/>
              <a:ext cx="96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pic>
        <p:nvPicPr>
          <p:cNvPr id="459826" name="Picture 50" descr="arrow red curv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481225" flipH="1" flipV="1">
            <a:off x="7405028" y="3274916"/>
            <a:ext cx="1795233" cy="147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AutoShape 5"/>
          <p:cNvSpPr>
            <a:spLocks/>
          </p:cNvSpPr>
          <p:nvPr/>
        </p:nvSpPr>
        <p:spPr bwMode="auto">
          <a:xfrm>
            <a:off x="3729317" y="256139"/>
            <a:ext cx="7891239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#8 - Strategic Debt Payoff &amp; Cash Flow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EAC781B-3694-AA46-9C58-7F919CF8F0C5}"/>
              </a:ext>
            </a:extLst>
          </p:cNvPr>
          <p:cNvSpPr/>
          <p:nvPr/>
        </p:nvSpPr>
        <p:spPr>
          <a:xfrm>
            <a:off x="4352478" y="3233910"/>
            <a:ext cx="1718520" cy="646345"/>
          </a:xfrm>
          <a:prstGeom prst="rightArrow">
            <a:avLst>
              <a:gd name="adj1" fmla="val 64357"/>
              <a:gd name="adj2" fmla="val 50000"/>
            </a:avLst>
          </a:prstGeom>
          <a:solidFill>
            <a:srgbClr val="00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Funds Transfer</a:t>
            </a:r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F6515B67-1D65-7E4A-8242-CE99718D835C}"/>
              </a:ext>
            </a:extLst>
          </p:cNvPr>
          <p:cNvSpPr/>
          <p:nvPr/>
        </p:nvSpPr>
        <p:spPr>
          <a:xfrm>
            <a:off x="4362693" y="4884889"/>
            <a:ext cx="1698090" cy="646345"/>
          </a:xfrm>
          <a:prstGeom prst="rightArrow">
            <a:avLst>
              <a:gd name="adj1" fmla="val 64357"/>
              <a:gd name="adj2" fmla="val 50000"/>
            </a:avLst>
          </a:prstGeom>
          <a:solidFill>
            <a:srgbClr val="00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Funds Transfer</a:t>
            </a: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386D34AD-F93C-AC4A-80E7-0288ADCDE93B}"/>
              </a:ext>
            </a:extLst>
          </p:cNvPr>
          <p:cNvSpPr/>
          <p:nvPr/>
        </p:nvSpPr>
        <p:spPr>
          <a:xfrm>
            <a:off x="818512" y="4843907"/>
            <a:ext cx="1470403" cy="646345"/>
          </a:xfrm>
          <a:prstGeom prst="rightArrow">
            <a:avLst>
              <a:gd name="adj1" fmla="val 64357"/>
              <a:gd name="adj2" fmla="val 50000"/>
            </a:avLst>
          </a:prstGeom>
          <a:solidFill>
            <a:srgbClr val="00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Income</a:t>
            </a:r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28C8F277-1274-E849-9F34-40CAB9CD87FB}"/>
              </a:ext>
            </a:extLst>
          </p:cNvPr>
          <p:cNvSpPr/>
          <p:nvPr/>
        </p:nvSpPr>
        <p:spPr>
          <a:xfrm>
            <a:off x="882211" y="3242598"/>
            <a:ext cx="1470403" cy="646345"/>
          </a:xfrm>
          <a:prstGeom prst="rightArrow">
            <a:avLst>
              <a:gd name="adj1" fmla="val 64357"/>
              <a:gd name="adj2" fmla="val 50000"/>
            </a:avLst>
          </a:prstGeom>
          <a:solidFill>
            <a:srgbClr val="00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Income</a:t>
            </a: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0F0D26A0-361A-3640-AA18-11B9144119A3}"/>
              </a:ext>
            </a:extLst>
          </p:cNvPr>
          <p:cNvSpPr/>
          <p:nvPr/>
        </p:nvSpPr>
        <p:spPr>
          <a:xfrm flipH="1">
            <a:off x="10642898" y="5041961"/>
            <a:ext cx="1095725" cy="881932"/>
          </a:xfrm>
          <a:prstGeom prst="rightArrow">
            <a:avLst>
              <a:gd name="adj1" fmla="val 64357"/>
              <a:gd name="adj2" fmla="val 50000"/>
            </a:avLst>
          </a:prstGeom>
          <a:solidFill>
            <a:srgbClr val="00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45564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1000"/>
                                        <p:tgtEl>
                                          <p:spTgt spid="4597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459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59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5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1000"/>
                                        <p:tgtEl>
                                          <p:spTgt spid="4597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1000"/>
                                        <p:tgtEl>
                                          <p:spTgt spid="45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459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500"/>
                                        <p:tgtEl>
                                          <p:spTgt spid="4597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500"/>
                                        <p:tgtEl>
                                          <p:spTgt spid="459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59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9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459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1000"/>
                                        <p:tgtEl>
                                          <p:spTgt spid="4597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1000"/>
                                        <p:tgtEl>
                                          <p:spTgt spid="459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1000"/>
                                        <p:tgtEl>
                                          <p:spTgt spid="459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9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1000"/>
                                        <p:tgtEl>
                                          <p:spTgt spid="459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9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5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1000"/>
                                        <p:tgtEl>
                                          <p:spTgt spid="4597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1000"/>
                                        <p:tgtEl>
                                          <p:spTgt spid="45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459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500"/>
                                        <p:tgtEl>
                                          <p:spTgt spid="4598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500"/>
                                        <p:tgtEl>
                                          <p:spTgt spid="459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5" dur="1000"/>
                                        <p:tgtEl>
                                          <p:spTgt spid="459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9" dur="1000"/>
                                        <p:tgtEl>
                                          <p:spTgt spid="459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45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45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9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459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459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5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5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59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9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9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59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778" grpId="0" animBg="1"/>
      <p:bldP spid="459779" grpId="0" animBg="1"/>
      <p:bldP spid="459780" grpId="0"/>
      <p:bldP spid="459781" grpId="0" animBg="1"/>
      <p:bldP spid="459786" grpId="0"/>
      <p:bldP spid="459787" grpId="0"/>
      <p:bldP spid="459789" grpId="0" animBg="1"/>
      <p:bldP spid="459792" grpId="0" animBg="1"/>
      <p:bldP spid="459792" grpId="1" animBg="1"/>
      <p:bldP spid="459792" grpId="2" animBg="1"/>
      <p:bldP spid="459793" grpId="0" animBg="1"/>
      <p:bldP spid="459793" grpId="1" animBg="1"/>
      <p:bldP spid="459793" grpId="2" animBg="1"/>
      <p:bldP spid="459794" grpId="0" animBg="1"/>
      <p:bldP spid="459794" grpId="1" animBg="1"/>
      <p:bldP spid="459795" grpId="0"/>
      <p:bldP spid="459805" grpId="0" animBg="1"/>
      <p:bldP spid="459805" grpId="1" animBg="1"/>
      <p:bldP spid="459805" grpId="2" animBg="1"/>
      <p:bldP spid="459812" grpId="0" animBg="1"/>
      <p:bldP spid="11" grpId="0" animBg="1"/>
      <p:bldP spid="53" grpId="0" animBg="1"/>
      <p:bldP spid="54" grpId="0" animBg="1"/>
      <p:bldP spid="55" grpId="0" animBg="1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>
            <a:extLst>
              <a:ext uri="{FF2B5EF4-FFF2-40B4-BE49-F238E27FC236}">
                <a16:creationId xmlns:a16="http://schemas.microsoft.com/office/drawing/2014/main" id="{D8D71FA2-18D1-BD49-BB40-91AAB1B6434E}"/>
              </a:ext>
            </a:extLst>
          </p:cNvPr>
          <p:cNvSpPr>
            <a:spLocks/>
          </p:cNvSpPr>
          <p:nvPr/>
        </p:nvSpPr>
        <p:spPr bwMode="auto">
          <a:xfrm>
            <a:off x="4431323" y="211015"/>
            <a:ext cx="4237892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Monthly Budget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CBB75A-387E-CD46-9159-ACC9E0226D1C}"/>
              </a:ext>
            </a:extLst>
          </p:cNvPr>
          <p:cNvSpPr>
            <a:spLocks/>
          </p:cNvSpPr>
          <p:nvPr/>
        </p:nvSpPr>
        <p:spPr bwMode="auto">
          <a:xfrm>
            <a:off x="2296461" y="1245290"/>
            <a:ext cx="9365673" cy="237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692150" marR="0" lvl="0" indent="-511175" algn="l" defTabSz="914400" rtl="0" eaLnBrk="1" fontAlgn="base" latinLnBrk="0" hangingPunct="1">
              <a:lnSpc>
                <a:spcPct val="110000"/>
              </a:lnSpc>
              <a:spcBef>
                <a:spcPts val="663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34" charset="0"/>
                <a:ea typeface="MS PGothic" pitchFamily="34" charset="-128"/>
                <a:cs typeface="Arial Bold" pitchFamily="34" charset="0"/>
                <a:sym typeface="Arial Italic" pitchFamily="-84" charset="0"/>
              </a:rPr>
              <a:t>Monthly Living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34" charset="0"/>
                <a:ea typeface="+mn-ea"/>
                <a:cs typeface="Arial Bold" pitchFamily="34" charset="0"/>
                <a:sym typeface="Arial Italic" pitchFamily="-84" charset="0"/>
              </a:rPr>
              <a:t>Expenses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old" pitchFamily="34" charset="0"/>
                <a:ea typeface="MS PGothic" pitchFamily="34" charset="-128"/>
                <a:cs typeface="Arial Bold" pitchFamily="34" charset="0"/>
                <a:sym typeface="Arial" pitchFamily="34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old" pitchFamily="34" charset="0"/>
                <a:ea typeface="MS PGothic" pitchFamily="34" charset="-128"/>
                <a:cs typeface="Arial Bold" pitchFamily="34" charset="0"/>
                <a:sym typeface="Arial" pitchFamily="34" charset="0"/>
              </a:rPr>
              <a:t>$2,800.90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itchFamily="34" charset="0"/>
              <a:ea typeface="+mn-ea"/>
              <a:cs typeface="Arial Bold" pitchFamily="34" charset="0"/>
              <a:sym typeface="Arial Italic" pitchFamily="-84" charset="0"/>
            </a:endParaRPr>
          </a:p>
          <a:p>
            <a:pPr marL="692150" marR="0" lvl="0" indent="-511175" algn="l" defTabSz="914400" rtl="0" eaLnBrk="1" fontAlgn="base" latinLnBrk="0" hangingPunct="1">
              <a:lnSpc>
                <a:spcPct val="110000"/>
              </a:lnSpc>
              <a:spcBef>
                <a:spcPts val="663"/>
              </a:spcBef>
              <a:spcAft>
                <a:spcPct val="0"/>
              </a:spcAft>
              <a:buClr>
                <a:prstClr val="black"/>
              </a:buClr>
              <a:buSzPct val="100000"/>
              <a:buFont typeface="Wingdings" pitchFamily="2" charset="2"/>
              <a:buChar char="q"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old" pitchFamily="34" charset="0"/>
                <a:ea typeface="ＭＳ Ｐゴシック" panose="020B0600070205080204" pitchFamily="34" charset="-128"/>
                <a:cs typeface="Arial Bold" pitchFamily="34" charset="0"/>
                <a:sym typeface="Arial Italic" pitchFamily="-84" charset="0"/>
              </a:rPr>
              <a:t> 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34" charset="0"/>
                <a:ea typeface="ＭＳ Ｐゴシック" panose="020B0600070205080204" pitchFamily="34" charset="-128"/>
                <a:cs typeface="Arial Bold" pitchFamily="34" charset="0"/>
                <a:sym typeface="Arial Italic" pitchFamily="-84" charset="0"/>
              </a:rPr>
              <a:t>Primary Mortgage 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34" charset="0"/>
                <a:ea typeface="ＭＳ Ｐゴシック" panose="020B0600070205080204" pitchFamily="34" charset="-128"/>
                <a:cs typeface="Arial Bold" pitchFamily="34" charset="0"/>
                <a:sym typeface="Arial Italic" pitchFamily="-84" charset="0"/>
              </a:rPr>
              <a:t>		     </a:t>
            </a:r>
            <a:r>
              <a:rPr kumimoji="0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old" pitchFamily="34" charset="0"/>
                <a:ea typeface="ＭＳ Ｐゴシック" panose="020B0600070205080204" pitchFamily="34" charset="-128"/>
                <a:cs typeface="Arial Bold" pitchFamily="34" charset="0"/>
                <a:sym typeface="Arial Italic" pitchFamily="-84" charset="0"/>
              </a:rPr>
              <a:t>$1,199.10</a:t>
            </a:r>
            <a:endParaRPr kumimoji="0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itchFamily="34" charset="0"/>
              <a:ea typeface="ＭＳ Ｐゴシック" panose="020B0600070205080204" pitchFamily="34" charset="-128"/>
              <a:cs typeface="Arial Bold" pitchFamily="34" charset="0"/>
              <a:sym typeface="Arial Italic" pitchFamily="-84" charset="0"/>
            </a:endParaRPr>
          </a:p>
          <a:p>
            <a:pPr marL="692150" marR="0" lvl="0" indent="-511175" algn="l" defTabSz="914400" rtl="0" eaLnBrk="1" fontAlgn="base" latinLnBrk="0" hangingPunct="1">
              <a:lnSpc>
                <a:spcPct val="110000"/>
              </a:lnSpc>
              <a:spcBef>
                <a:spcPts val="663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q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34" charset="0"/>
                <a:ea typeface="MS PGothic" pitchFamily="34" charset="-128"/>
                <a:cs typeface="Arial Bold" pitchFamily="34" charset="0"/>
                <a:sym typeface="Arial" pitchFamily="34" charset="0"/>
              </a:rPr>
              <a:t>Total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34" charset="0"/>
                <a:ea typeface="MS PGothic" pitchFamily="34" charset="-128"/>
                <a:cs typeface="Arial Bold" pitchFamily="34" charset="0"/>
                <a:sym typeface="Arial Italic" pitchFamily="-84" charset="0"/>
              </a:rPr>
              <a:t>Living Expenses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34" charset="0"/>
                <a:ea typeface="MS PGothic" pitchFamily="34" charset="-128"/>
                <a:cs typeface="Arial Bold" pitchFamily="34" charset="0"/>
                <a:sym typeface="Arial Italic" pitchFamily="-84" charset="0"/>
              </a:rPr>
              <a:t>	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old" pitchFamily="34" charset="0"/>
                <a:ea typeface="MS PGothic" pitchFamily="34" charset="-128"/>
                <a:cs typeface="Arial Bold" pitchFamily="34" charset="0"/>
                <a:sym typeface="Arial" pitchFamily="34" charset="0"/>
              </a:rPr>
              <a:t>$4,000.00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itchFamily="34" charset="0"/>
              <a:ea typeface="MS PGothic" pitchFamily="34" charset="-128"/>
              <a:cs typeface="Arial Bold" pitchFamily="34" charset="0"/>
              <a:sym typeface="Arial" pitchFamily="34" charset="0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ts val="66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rPr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29AC47-F5E3-C74D-8AA4-99CBC0282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1077" y="3354541"/>
            <a:ext cx="6293339" cy="294075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2090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A09A5E-4451-1749-8317-B6D11D4BBED3}"/>
              </a:ext>
            </a:extLst>
          </p:cNvPr>
          <p:cNvSpPr txBox="1"/>
          <p:nvPr/>
        </p:nvSpPr>
        <p:spPr>
          <a:xfrm>
            <a:off x="1589826" y="1468523"/>
            <a:ext cx="925618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Started in the Mortgage Industry in 1997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of Utah’s Fastest Growing Companies for 3 Years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3C07D4-77A4-044E-AB50-E4E7F048AB72}"/>
              </a:ext>
            </a:extLst>
          </p:cNvPr>
          <p:cNvSpPr txBox="1"/>
          <p:nvPr/>
        </p:nvSpPr>
        <p:spPr>
          <a:xfrm>
            <a:off x="836023" y="2663277"/>
            <a:ext cx="107637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Realized Significance of America’s Problem with Debt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Launched First Version of the Program in 2004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1AD084-515D-484B-B367-570C0E3FC948}"/>
              </a:ext>
            </a:extLst>
          </p:cNvPr>
          <p:cNvSpPr txBox="1"/>
          <p:nvPr/>
        </p:nvSpPr>
        <p:spPr>
          <a:xfrm>
            <a:off x="1815737" y="3844600"/>
            <a:ext cx="87095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Beta Test 2005 &amp; 2006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400 Homeowners… Average Client…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20% Ahead of Schedule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474A26-5B4C-DE49-829A-933D6A5A12A8}"/>
              </a:ext>
            </a:extLst>
          </p:cNvPr>
          <p:cNvSpPr/>
          <p:nvPr/>
        </p:nvSpPr>
        <p:spPr>
          <a:xfrm>
            <a:off x="4509302" y="235130"/>
            <a:ext cx="3538550" cy="770709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Our History </a:t>
            </a:r>
          </a:p>
        </p:txBody>
      </p:sp>
      <p:sp>
        <p:nvSpPr>
          <p:cNvPr id="7" name="Alternate Process 6">
            <a:extLst>
              <a:ext uri="{FF2B5EF4-FFF2-40B4-BE49-F238E27FC236}">
                <a16:creationId xmlns:a16="http://schemas.microsoft.com/office/drawing/2014/main" id="{DEA56310-1EE1-1E49-8535-1EAD1EF5FE72}"/>
              </a:ext>
            </a:extLst>
          </p:cNvPr>
          <p:cNvSpPr/>
          <p:nvPr/>
        </p:nvSpPr>
        <p:spPr>
          <a:xfrm>
            <a:off x="3015693" y="5659965"/>
            <a:ext cx="6350927" cy="784983"/>
          </a:xfrm>
          <a:prstGeom prst="flowChartAlternateProcess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43DEC-A9F8-4A4B-9ACC-B2E322FB9878}"/>
              </a:ext>
            </a:extLst>
          </p:cNvPr>
          <p:cNvSpPr txBox="1"/>
          <p:nvPr/>
        </p:nvSpPr>
        <p:spPr>
          <a:xfrm>
            <a:off x="3302369" y="5760068"/>
            <a:ext cx="58968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70,000 Clients Nationwide</a:t>
            </a:r>
          </a:p>
        </p:txBody>
      </p:sp>
    </p:spTree>
    <p:extLst>
      <p:ext uri="{BB962C8B-B14F-4D97-AF65-F5344CB8AC3E}">
        <p14:creationId xmlns:p14="http://schemas.microsoft.com/office/powerpoint/2010/main" val="2118100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>
            <a:extLst>
              <a:ext uri="{FF2B5EF4-FFF2-40B4-BE49-F238E27FC236}">
                <a16:creationId xmlns:a16="http://schemas.microsoft.com/office/drawing/2014/main" id="{D8D71FA2-18D1-BD49-BB40-91AAB1B6434E}"/>
              </a:ext>
            </a:extLst>
          </p:cNvPr>
          <p:cNvSpPr>
            <a:spLocks/>
          </p:cNvSpPr>
          <p:nvPr/>
        </p:nvSpPr>
        <p:spPr bwMode="auto">
          <a:xfrm>
            <a:off x="4555375" y="211015"/>
            <a:ext cx="4113840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Monthly Budget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E1BAE-DBCF-C94E-B240-CCCE5E9C7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1077" y="3354541"/>
            <a:ext cx="6293339" cy="294075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A32B2D2-BD1C-6F4C-8BF7-8FBC39854AD4}"/>
              </a:ext>
            </a:extLst>
          </p:cNvPr>
          <p:cNvSpPr>
            <a:spLocks/>
          </p:cNvSpPr>
          <p:nvPr/>
        </p:nvSpPr>
        <p:spPr bwMode="auto">
          <a:xfrm>
            <a:off x="2619984" y="1306714"/>
            <a:ext cx="8563578" cy="211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571500" marR="0" lvl="0" indent="-571500" algn="l" defTabSz="914400" rtl="0" eaLnBrk="1" fontAlgn="base" latinLnBrk="0" hangingPunct="1">
              <a:lnSpc>
                <a:spcPct val="110000"/>
              </a:lnSpc>
              <a:spcBef>
                <a:spcPts val="663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 pitchFamily="34" charset="0"/>
              </a:rPr>
              <a:t>Monthly “NET” Income 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 pitchFamily="34" charset="0"/>
              </a:rPr>
              <a:t>$5,000.00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 Italic" pitchFamily="-84" charset="0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10000"/>
              </a:lnSpc>
              <a:spcBef>
                <a:spcPts val="663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 Italic" pitchFamily="-84" charset="0"/>
              </a:rPr>
              <a:t> Total Living Expenses 	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 Italic" pitchFamily="-84" charset="0"/>
              </a:rPr>
              <a:t>$</a:t>
            </a:r>
            <a:r>
              <a:rPr kumimoji="0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 Italic" pitchFamily="-84" charset="0"/>
              </a:rPr>
              <a:t>4,000.00</a:t>
            </a:r>
            <a:endParaRPr kumimoji="0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Arial Italic" pitchFamily="-84" charset="0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10000"/>
              </a:lnSpc>
              <a:spcBef>
                <a:spcPts val="663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 pitchFamily="34" charset="0"/>
              </a:rPr>
              <a:t> Discretionary Income 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rPr>
              <a:t>$1,000.00</a:t>
            </a:r>
          </a:p>
        </p:txBody>
      </p:sp>
    </p:spTree>
    <p:extLst>
      <p:ext uri="{BB962C8B-B14F-4D97-AF65-F5344CB8AC3E}">
        <p14:creationId xmlns:p14="http://schemas.microsoft.com/office/powerpoint/2010/main" val="32125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2">
            <a:extLst>
              <a:ext uri="{FF2B5EF4-FFF2-40B4-BE49-F238E27FC236}">
                <a16:creationId xmlns:a16="http://schemas.microsoft.com/office/drawing/2014/main" id="{CB05D5B1-88D4-C845-84CF-AF0A11C8F7A3}"/>
              </a:ext>
            </a:extLst>
          </p:cNvPr>
          <p:cNvSpPr>
            <a:spLocks/>
          </p:cNvSpPr>
          <p:nvPr/>
        </p:nvSpPr>
        <p:spPr bwMode="auto">
          <a:xfrm>
            <a:off x="4454770" y="173817"/>
            <a:ext cx="4689230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Starting Dashboard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20CD698-6679-7945-B427-1CC6B279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418" y="1219815"/>
            <a:ext cx="10484476" cy="546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3454A7C-A073-9642-ABB9-ABBDE7D57E4A}"/>
              </a:ext>
            </a:extLst>
          </p:cNvPr>
          <p:cNvSpPr/>
          <p:nvPr/>
        </p:nvSpPr>
        <p:spPr>
          <a:xfrm>
            <a:off x="4689231" y="1219815"/>
            <a:ext cx="2954216" cy="1026996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sx="102000" sy="102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Interest Remaining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$67,076.90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013662-038B-1547-ADB4-201C863690DB}"/>
              </a:ext>
            </a:extLst>
          </p:cNvPr>
          <p:cNvSpPr/>
          <p:nvPr/>
        </p:nvSpPr>
        <p:spPr>
          <a:xfrm>
            <a:off x="1500554" y="1219815"/>
            <a:ext cx="2954216" cy="1026996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sx="102000" sy="102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Years to Pay Off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9.9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A5FC7B4-2908-D144-887E-6AE95A4B12AE}"/>
              </a:ext>
            </a:extLst>
          </p:cNvPr>
          <p:cNvSpPr/>
          <p:nvPr/>
        </p:nvSpPr>
        <p:spPr>
          <a:xfrm>
            <a:off x="7995137" y="1219815"/>
            <a:ext cx="3560987" cy="1026996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  <a:effectLst>
            <a:outerShdw blurRad="50800" dist="38100" dir="2700000" sx="102000" sy="102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Potential Interest Saved   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$164,600         0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EBE2593-CB65-C141-B178-2E542378E39F}"/>
              </a:ext>
            </a:extLst>
          </p:cNvPr>
          <p:cNvSpPr/>
          <p:nvPr/>
        </p:nvSpPr>
        <p:spPr>
          <a:xfrm>
            <a:off x="2062573" y="3890357"/>
            <a:ext cx="5700863" cy="3768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HELOC	                 1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Mortgage	            $6,387.93</a:t>
            </a:r>
          </a:p>
        </p:txBody>
      </p:sp>
    </p:spTree>
    <p:extLst>
      <p:ext uri="{BB962C8B-B14F-4D97-AF65-F5344CB8AC3E}">
        <p14:creationId xmlns:p14="http://schemas.microsoft.com/office/powerpoint/2010/main" val="26615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>
            <a:extLst>
              <a:ext uri="{FF2B5EF4-FFF2-40B4-BE49-F238E27FC236}">
                <a16:creationId xmlns:a16="http://schemas.microsoft.com/office/drawing/2014/main" id="{80295976-BAE1-2241-BA03-FD3A53405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477913"/>
              </p:ext>
            </p:extLst>
          </p:nvPr>
        </p:nvGraphicFramePr>
        <p:xfrm>
          <a:off x="1037492" y="1368424"/>
          <a:ext cx="10616952" cy="2879611"/>
        </p:xfrm>
        <a:graphic>
          <a:graphicData uri="http://schemas.openxmlformats.org/drawingml/2006/table">
            <a:tbl>
              <a:tblPr/>
              <a:tblGrid>
                <a:gridCol w="2071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1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1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0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8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Italic" charset="0"/>
                          <a:ea typeface="ヒラギノ角ゴ ProN W3" charset="0"/>
                          <a:cs typeface="Arial Italic" charset="0"/>
                          <a:sym typeface="Arial Italic" charset="0"/>
                        </a:rPr>
                        <a:t>Principal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Italic" charset="0"/>
                          <a:ea typeface="ヒラギノ角ゴ ProN W3" charset="0"/>
                          <a:cs typeface="Arial Italic" charset="0"/>
                          <a:sym typeface="Arial Italic" charset="0"/>
                        </a:rPr>
                        <a:t>Interest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Italic" charset="0"/>
                          <a:ea typeface="ヒラギノ角ゴ ProN W3" charset="0"/>
                          <a:cs typeface="Arial Italic" charset="0"/>
                          <a:sym typeface="Arial Italic" charset="0"/>
                        </a:rPr>
                        <a:t>Balance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Italic" charset="0"/>
                          <a:ea typeface="ヒラギノ角ゴ ProN W3" charset="0"/>
                          <a:cs typeface="Arial Italic" charset="0"/>
                          <a:sym typeface="Arial Italic" charset="0"/>
                        </a:rPr>
                        <a:t>Remaining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Italic" charset="0"/>
                          <a:ea typeface="ヒラギノ角ゴ ProN W3" charset="0"/>
                          <a:cs typeface="Arial Italic" charset="0"/>
                          <a:sym typeface="Arial Italic" charset="0"/>
                        </a:rPr>
                        <a:t>Month 1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$199.10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$1,000.00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$199,800.90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359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Italic" charset="0"/>
                          <a:ea typeface="ヒラギノ角ゴ ProN W3" charset="0"/>
                          <a:cs typeface="Arial Italic" charset="0"/>
                          <a:sym typeface="Arial Italic" charset="0"/>
                        </a:rPr>
                        <a:t>Month 2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$232.04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$967.06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$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193,180.93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330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Group 2">
            <a:extLst>
              <a:ext uri="{FF2B5EF4-FFF2-40B4-BE49-F238E27FC236}">
                <a16:creationId xmlns:a16="http://schemas.microsoft.com/office/drawing/2014/main" id="{768AAD10-DE57-BF4E-9551-C4AC09D88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614777"/>
              </p:ext>
            </p:extLst>
          </p:nvPr>
        </p:nvGraphicFramePr>
        <p:xfrm>
          <a:off x="1042361" y="3255968"/>
          <a:ext cx="10599501" cy="996261"/>
        </p:xfrm>
        <a:graphic>
          <a:graphicData uri="http://schemas.openxmlformats.org/drawingml/2006/table">
            <a:tbl>
              <a:tblPr/>
              <a:tblGrid>
                <a:gridCol w="2075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5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5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4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93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62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Italic" charset="0"/>
                          <a:ea typeface="ヒラギノ角ゴ ProN W3" charset="0"/>
                          <a:cs typeface="Arial Italic" charset="0"/>
                          <a:sym typeface="Arial Italic" charset="0"/>
                        </a:rPr>
                        <a:t>Month 2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$200.10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$999.00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$199,600.80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358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7E8FAAD-30EA-1647-944B-4FDD6266DB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886" flipH="1">
            <a:off x="966313" y="2727221"/>
            <a:ext cx="2233434" cy="2088251"/>
          </a:xfrm>
          <a:prstGeom prst="rect">
            <a:avLst/>
          </a:prstGeom>
          <a:ln>
            <a:noFill/>
          </a:ln>
        </p:spPr>
      </p:pic>
      <p:sp>
        <p:nvSpPr>
          <p:cNvPr id="9" name="AutoShape 102">
            <a:extLst>
              <a:ext uri="{FF2B5EF4-FFF2-40B4-BE49-F238E27FC236}">
                <a16:creationId xmlns:a16="http://schemas.microsoft.com/office/drawing/2014/main" id="{44D13366-FFFE-934F-833A-D3715BCE5AAF}"/>
              </a:ext>
            </a:extLst>
          </p:cNvPr>
          <p:cNvSpPr>
            <a:spLocks/>
          </p:cNvSpPr>
          <p:nvPr/>
        </p:nvSpPr>
        <p:spPr bwMode="auto">
          <a:xfrm>
            <a:off x="4325815" y="210822"/>
            <a:ext cx="5515708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Interest Cancellation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D1D66C-C9C1-0C48-98E4-D452A09BB7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886" flipH="1">
            <a:off x="3143226" y="2542531"/>
            <a:ext cx="2056604" cy="2447951"/>
          </a:xfrm>
          <a:prstGeom prst="rect">
            <a:avLst/>
          </a:prstGeom>
          <a:ln>
            <a:noFill/>
          </a:ln>
        </p:spPr>
      </p:pic>
      <p:sp>
        <p:nvSpPr>
          <p:cNvPr id="19" name="Rectangle 90">
            <a:extLst>
              <a:ext uri="{FF2B5EF4-FFF2-40B4-BE49-F238E27FC236}">
                <a16:creationId xmlns:a16="http://schemas.microsoft.com/office/drawing/2014/main" id="{ED15E686-71E7-AB49-B1A2-DBC3FB2B3218}"/>
              </a:ext>
            </a:extLst>
          </p:cNvPr>
          <p:cNvSpPr>
            <a:spLocks/>
          </p:cNvSpPr>
          <p:nvPr/>
        </p:nvSpPr>
        <p:spPr bwMode="auto">
          <a:xfrm>
            <a:off x="759915" y="4886937"/>
            <a:ext cx="2599154" cy="1494269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$31.94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Principal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Jump: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482246-B0BA-F74A-AF1A-88287A853346}"/>
              </a:ext>
            </a:extLst>
          </p:cNvPr>
          <p:cNvSpPr/>
          <p:nvPr/>
        </p:nvSpPr>
        <p:spPr>
          <a:xfrm>
            <a:off x="3606775" y="4399214"/>
            <a:ext cx="7676527" cy="553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What if we add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EEFF76"/>
                </a:highlight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$6,387.93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to principal?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04791F60-730C-C94F-A852-A4F78C844C1A}"/>
              </a:ext>
            </a:extLst>
          </p:cNvPr>
          <p:cNvSpPr/>
          <p:nvPr/>
        </p:nvSpPr>
        <p:spPr>
          <a:xfrm rot="18632171">
            <a:off x="2572745" y="4344481"/>
            <a:ext cx="1046383" cy="43262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153F6C8A-2B58-4949-BBFB-90ABACDE4D77}"/>
              </a:ext>
            </a:extLst>
          </p:cNvPr>
          <p:cNvGrpSpPr>
            <a:grpSpLocks/>
          </p:cNvGrpSpPr>
          <p:nvPr/>
        </p:nvGrpSpPr>
        <p:grpSpPr bwMode="auto">
          <a:xfrm>
            <a:off x="3280967" y="5053769"/>
            <a:ext cx="2972091" cy="1925758"/>
            <a:chOff x="0" y="0"/>
            <a:chExt cx="2208" cy="122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EE0A13-5857-0244-9A1A-A31E86C58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208" cy="96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679DF4-E4CB-EE4F-8684-790EAE546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" y="75"/>
              <a:ext cx="1579" cy="1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38100" bIns="381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31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Cancelled 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35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$29,215.98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31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Interest 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41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endParaRPr>
            </a:p>
          </p:txBody>
        </p:sp>
      </p:grpSp>
      <p:sp>
        <p:nvSpPr>
          <p:cNvPr id="24" name="Oval 8">
            <a:extLst>
              <a:ext uri="{FF2B5EF4-FFF2-40B4-BE49-F238E27FC236}">
                <a16:creationId xmlns:a16="http://schemas.microsoft.com/office/drawing/2014/main" id="{CDE024DD-17BD-CA45-A627-2B531CD4A415}"/>
              </a:ext>
            </a:extLst>
          </p:cNvPr>
          <p:cNvSpPr>
            <a:spLocks/>
          </p:cNvSpPr>
          <p:nvPr/>
        </p:nvSpPr>
        <p:spPr bwMode="auto">
          <a:xfrm>
            <a:off x="6602510" y="5053769"/>
            <a:ext cx="2987040" cy="1504254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346C831C-E405-0A44-AA87-2B37C3867287}"/>
              </a:ext>
            </a:extLst>
          </p:cNvPr>
          <p:cNvSpPr>
            <a:spLocks/>
          </p:cNvSpPr>
          <p:nvPr/>
        </p:nvSpPr>
        <p:spPr bwMode="auto">
          <a:xfrm>
            <a:off x="7237621" y="5136201"/>
            <a:ext cx="1716817" cy="12567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38100" tIns="38100" rIns="38100" bIns="381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38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Eliminated </a:t>
            </a:r>
          </a:p>
          <a:p>
            <a:pPr marL="0" marR="0" lvl="0" indent="0" algn="ctr" defTabSz="914400" rtl="0" eaLnBrk="1" fontAlgn="base" latinLnBrk="0" hangingPunct="1">
              <a:lnSpc>
                <a:spcPts val="3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29 </a:t>
            </a:r>
          </a:p>
          <a:p>
            <a:pPr marL="0" marR="0" lvl="0" indent="0" algn="ctr" defTabSz="914400" rtl="0" eaLnBrk="1" fontAlgn="base" latinLnBrk="0" hangingPunct="1">
              <a:lnSpc>
                <a:spcPts val="2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Payments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73E0BC-C85E-4952-89E4-7A8E35AE84CC}"/>
              </a:ext>
            </a:extLst>
          </p:cNvPr>
          <p:cNvSpPr txBox="1"/>
          <p:nvPr/>
        </p:nvSpPr>
        <p:spPr>
          <a:xfrm>
            <a:off x="9600498" y="4884786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HELOC Interest $44.90</a:t>
            </a:r>
          </a:p>
          <a:p>
            <a:r>
              <a:rPr lang="en-US" u="sng" dirty="0"/>
              <a:t>Principal Jump  $31.94</a:t>
            </a:r>
          </a:p>
          <a:p>
            <a:r>
              <a:rPr lang="en-US" dirty="0"/>
              <a:t>Difference          $12.96 </a:t>
            </a:r>
          </a:p>
        </p:txBody>
      </p:sp>
    </p:spTree>
    <p:extLst>
      <p:ext uri="{BB962C8B-B14F-4D97-AF65-F5344CB8AC3E}">
        <p14:creationId xmlns:p14="http://schemas.microsoft.com/office/powerpoint/2010/main" val="35253248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  <p:bldP spid="24" grpId="0" animBg="1"/>
      <p:bldP spid="2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>
            <a:extLst>
              <a:ext uri="{FF2B5EF4-FFF2-40B4-BE49-F238E27FC236}">
                <a16:creationId xmlns:a16="http://schemas.microsoft.com/office/drawing/2014/main" id="{2E201E3D-67BD-D748-996C-F4CF9ECCCEC9}"/>
              </a:ext>
            </a:extLst>
          </p:cNvPr>
          <p:cNvSpPr>
            <a:spLocks/>
          </p:cNvSpPr>
          <p:nvPr/>
        </p:nvSpPr>
        <p:spPr bwMode="auto">
          <a:xfrm>
            <a:off x="4937759" y="211015"/>
            <a:ext cx="3327009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Month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7576DE-608A-0142-A442-96494AEA1870}"/>
              </a:ext>
            </a:extLst>
          </p:cNvPr>
          <p:cNvSpPr txBox="1">
            <a:spLocks noChangeArrowheads="1"/>
          </p:cNvSpPr>
          <p:nvPr/>
        </p:nvSpPr>
        <p:spPr>
          <a:xfrm>
            <a:off x="2951553" y="1294028"/>
            <a:ext cx="7372227" cy="4645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3815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ffset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ccount</a:t>
            </a:r>
          </a:p>
          <a:p>
            <a:pPr marL="43815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Start Balance:		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$0.00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Lucida Grande"/>
              <a:ea typeface="+mn-ea"/>
              <a:cs typeface="+mn-cs"/>
              <a:sym typeface="Lucida Grande" charset="0"/>
            </a:endParaRPr>
          </a:p>
          <a:p>
            <a:pPr marL="43815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Expenses: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   		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$4,000.00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Grande"/>
              <a:ea typeface="+mn-ea"/>
              <a:cs typeface="+mn-cs"/>
              <a:sym typeface="Lucida Grande" charset="0"/>
            </a:endParaRPr>
          </a:p>
          <a:p>
            <a:pPr marL="43815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Funds Transfer:		  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3C22FA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$6,387.93</a:t>
            </a:r>
          </a:p>
          <a:p>
            <a:pPr marL="43815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New Balance:		   $10,387.93</a:t>
            </a:r>
          </a:p>
          <a:p>
            <a:pPr marL="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/>
              <a:ea typeface="+mn-ea"/>
              <a:cs typeface="+mn-cs"/>
              <a:sym typeface="Lucida Grande" charset="0"/>
            </a:endParaRPr>
          </a:p>
          <a:p>
            <a:pPr marL="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Income: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   		           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$5,000.00</a:t>
            </a:r>
          </a:p>
          <a:p>
            <a:pPr marL="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Ending Balance              $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5,387.93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FC33D7-ED71-404A-93DD-BA331A860D01}"/>
              </a:ext>
            </a:extLst>
          </p:cNvPr>
          <p:cNvSpPr>
            <a:spLocks/>
          </p:cNvSpPr>
          <p:nvPr/>
        </p:nvSpPr>
        <p:spPr bwMode="auto">
          <a:xfrm>
            <a:off x="3024047" y="4107660"/>
            <a:ext cx="8354971" cy="6096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marL="476250" marR="0" lvl="0" indent="-476250" algn="r" defTabSz="914400" rtl="0" eaLnBrk="1" fontAlgn="base" latinLnBrk="0" hangingPunct="1">
              <a:lnSpc>
                <a:spcPct val="100000"/>
              </a:lnSpc>
              <a:spcBef>
                <a:spcPts val="7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itchFamily="-84" charset="0"/>
              <a:ea typeface="MS PGothic" pitchFamily="34" charset="-128"/>
              <a:cs typeface="Arial" charset="0"/>
              <a:sym typeface="Lucida Grande" pitchFamily="-84" charset="0"/>
            </a:endParaRPr>
          </a:p>
          <a:p>
            <a:pPr marL="476250" marR="0" lvl="0" indent="-476250" algn="l" defTabSz="914400" rtl="0" eaLnBrk="1" fontAlgn="base" latinLnBrk="0" hangingPunct="1">
              <a:lnSpc>
                <a:spcPct val="100000"/>
              </a:lnSpc>
              <a:spcBef>
                <a:spcPts val="7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Ending Balance		   $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5,432.83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itchFamily="-84" charset="0"/>
              <a:ea typeface="MS PGothic" pitchFamily="34" charset="-128"/>
              <a:cs typeface="Arial" charset="0"/>
              <a:sym typeface="Lucida Grande" pitchFamily="-8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BB09934D-EC4C-0541-A2EF-E39B3719B82C}"/>
              </a:ext>
            </a:extLst>
          </p:cNvPr>
          <p:cNvGrpSpPr>
            <a:grpSpLocks/>
          </p:cNvGrpSpPr>
          <p:nvPr/>
        </p:nvGrpSpPr>
        <p:grpSpPr bwMode="auto">
          <a:xfrm>
            <a:off x="9269792" y="4112072"/>
            <a:ext cx="1968133" cy="896814"/>
            <a:chOff x="96" y="48"/>
            <a:chExt cx="1008" cy="384"/>
          </a:xfrm>
          <a:solidFill>
            <a:srgbClr val="C00000"/>
          </a:solidFill>
        </p:grpSpPr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251CD56D-A8D3-204E-8D54-0D217E3A9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48"/>
              <a:ext cx="1008" cy="38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21049078-4CBE-3744-93FF-EC02A182F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" y="87"/>
              <a:ext cx="658" cy="3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38100" bIns="381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+ $44.90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 Interest</a:t>
              </a:r>
            </a:p>
          </p:txBody>
        </p:sp>
      </p:grpSp>
      <p:sp>
        <p:nvSpPr>
          <p:cNvPr id="13" name="Rectangle 11">
            <a:extLst>
              <a:ext uri="{FF2B5EF4-FFF2-40B4-BE49-F238E27FC236}">
                <a16:creationId xmlns:a16="http://schemas.microsoft.com/office/drawing/2014/main" id="{E76CA8B4-0C36-4B4A-9632-B0257C604C4D}"/>
              </a:ext>
            </a:extLst>
          </p:cNvPr>
          <p:cNvSpPr>
            <a:spLocks/>
          </p:cNvSpPr>
          <p:nvPr/>
        </p:nvSpPr>
        <p:spPr bwMode="auto">
          <a:xfrm rot="-5400000">
            <a:off x="-66675" y="2307955"/>
            <a:ext cx="2678112" cy="1003300"/>
          </a:xfrm>
          <a:prstGeom prst="rect">
            <a:avLst/>
          </a:prstGeom>
          <a:solidFill>
            <a:srgbClr val="0044FE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Month 1</a:t>
            </a: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FCA234C6-E588-A343-B843-CD1AA6731584}"/>
              </a:ext>
            </a:extLst>
          </p:cNvPr>
          <p:cNvGrpSpPr>
            <a:grpSpLocks/>
          </p:cNvGrpSpPr>
          <p:nvPr/>
        </p:nvGrpSpPr>
        <p:grpSpPr bwMode="auto">
          <a:xfrm>
            <a:off x="3074405" y="5048617"/>
            <a:ext cx="2972091" cy="1925758"/>
            <a:chOff x="0" y="0"/>
            <a:chExt cx="2208" cy="122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2B9642-67A6-7A4C-B237-E2CC8D6E7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208" cy="96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5D89553-457F-0E42-A78D-26EB7727C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" y="75"/>
              <a:ext cx="1579" cy="1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38100" bIns="381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31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Cancelled 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35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$29,215.98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31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Interest 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41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endParaRPr>
            </a:p>
          </p:txBody>
        </p:sp>
      </p:grpSp>
      <p:sp>
        <p:nvSpPr>
          <p:cNvPr id="18" name="Oval 8">
            <a:extLst>
              <a:ext uri="{FF2B5EF4-FFF2-40B4-BE49-F238E27FC236}">
                <a16:creationId xmlns:a16="http://schemas.microsoft.com/office/drawing/2014/main" id="{D85A6753-327A-2F49-9F3B-0CE187C9E443}"/>
              </a:ext>
            </a:extLst>
          </p:cNvPr>
          <p:cNvSpPr>
            <a:spLocks/>
          </p:cNvSpPr>
          <p:nvPr/>
        </p:nvSpPr>
        <p:spPr bwMode="auto">
          <a:xfrm>
            <a:off x="6482618" y="5056105"/>
            <a:ext cx="2987040" cy="1504254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60068E6C-AA82-EA40-8B2B-CC84969C86AB}"/>
              </a:ext>
            </a:extLst>
          </p:cNvPr>
          <p:cNvSpPr>
            <a:spLocks/>
          </p:cNvSpPr>
          <p:nvPr/>
        </p:nvSpPr>
        <p:spPr bwMode="auto">
          <a:xfrm>
            <a:off x="7117729" y="5166137"/>
            <a:ext cx="1716817" cy="12567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38100" tIns="38100" rIns="38100" bIns="381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38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Eliminated </a:t>
            </a:r>
          </a:p>
          <a:p>
            <a:pPr marL="0" marR="0" lvl="0" indent="0" algn="ctr" defTabSz="914400" rtl="0" eaLnBrk="1" fontAlgn="base" latinLnBrk="0" hangingPunct="1">
              <a:lnSpc>
                <a:spcPts val="3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29 </a:t>
            </a:r>
          </a:p>
          <a:p>
            <a:pPr marL="0" marR="0" lvl="0" indent="0" algn="ctr" defTabSz="914400" rtl="0" eaLnBrk="1" fontAlgn="base" latinLnBrk="0" hangingPunct="1">
              <a:lnSpc>
                <a:spcPts val="2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Payments</a:t>
            </a:r>
          </a:p>
        </p:txBody>
      </p:sp>
    </p:spTree>
    <p:extLst>
      <p:ext uri="{BB962C8B-B14F-4D97-AF65-F5344CB8AC3E}">
        <p14:creationId xmlns:p14="http://schemas.microsoft.com/office/powerpoint/2010/main" val="3356581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4" grpId="0"/>
      <p:bldP spid="18" grpId="0" animBg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>
            <a:extLst>
              <a:ext uri="{FF2B5EF4-FFF2-40B4-BE49-F238E27FC236}">
                <a16:creationId xmlns:a16="http://schemas.microsoft.com/office/drawing/2014/main" id="{2E201E3D-67BD-D748-996C-F4CF9ECCCEC9}"/>
              </a:ext>
            </a:extLst>
          </p:cNvPr>
          <p:cNvSpPr>
            <a:spLocks/>
          </p:cNvSpPr>
          <p:nvPr/>
        </p:nvSpPr>
        <p:spPr bwMode="auto">
          <a:xfrm>
            <a:off x="4721629" y="211015"/>
            <a:ext cx="3543139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Months 2 &amp; 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7576DE-608A-0142-A442-96494AEA1870}"/>
              </a:ext>
            </a:extLst>
          </p:cNvPr>
          <p:cNvSpPr txBox="1">
            <a:spLocks noChangeArrowheads="1"/>
          </p:cNvSpPr>
          <p:nvPr/>
        </p:nvSpPr>
        <p:spPr>
          <a:xfrm>
            <a:off x="3286480" y="1359529"/>
            <a:ext cx="7372227" cy="2356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3815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O.A. Balance:		$5,432.83</a:t>
            </a:r>
          </a:p>
          <a:p>
            <a:pPr marL="43815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Expenses:</a:t>
            </a:r>
            <a:r>
              <a:rPr lang="en-US" sz="2800" b="1" dirty="0">
                <a:solidFill>
                  <a:prstClr val="black"/>
                </a:solidFill>
                <a:latin typeface="Lucida Grande"/>
                <a:sym typeface="Lucida Grande" charset="0"/>
              </a:rPr>
              <a:t>		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$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4,000.00</a:t>
            </a:r>
          </a:p>
          <a:p>
            <a:pPr marL="43815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Lucida Grande"/>
                <a:sym typeface="Lucida Grande" charset="0"/>
              </a:rPr>
              <a:t>				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$9,432.83</a:t>
            </a:r>
          </a:p>
          <a:p>
            <a:pPr marL="43815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Income:</a:t>
            </a:r>
            <a:r>
              <a:rPr lang="en-US" sz="2800" b="1" dirty="0">
                <a:solidFill>
                  <a:srgbClr val="006600"/>
                </a:solidFill>
                <a:latin typeface="Lucida Grande"/>
                <a:sym typeface="Lucida Grande" charset="0"/>
              </a:rPr>
              <a:t>		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$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5,000.00</a:t>
            </a:r>
          </a:p>
          <a:p>
            <a:pPr marL="43815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Ending Balance:		$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4,432.83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FC33D7-ED71-404A-93DD-BA331A860D01}"/>
              </a:ext>
            </a:extLst>
          </p:cNvPr>
          <p:cNvSpPr>
            <a:spLocks/>
          </p:cNvSpPr>
          <p:nvPr/>
        </p:nvSpPr>
        <p:spPr bwMode="auto">
          <a:xfrm>
            <a:off x="3371308" y="3103479"/>
            <a:ext cx="8354452" cy="6096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marL="476250" marR="0" lvl="0" indent="-476250" algn="r" defTabSz="914400" rtl="0" eaLnBrk="1" fontAlgn="base" latinLnBrk="0" hangingPunct="1">
              <a:lnSpc>
                <a:spcPct val="100000"/>
              </a:lnSpc>
              <a:spcBef>
                <a:spcPts val="7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itchFamily="-84" charset="0"/>
              <a:ea typeface="MS PGothic" pitchFamily="34" charset="-128"/>
              <a:cs typeface="Arial" charset="0"/>
              <a:sym typeface="Lucida Grande" pitchFamily="-84" charset="0"/>
            </a:endParaRPr>
          </a:p>
          <a:p>
            <a:pPr marL="476250" marR="0" lvl="0" indent="-476250" algn="l" defTabSz="914400" rtl="0" eaLnBrk="1" fontAlgn="base" latinLnBrk="0" hangingPunct="1">
              <a:lnSpc>
                <a:spcPct val="100000"/>
              </a:lnSpc>
              <a:spcBef>
                <a:spcPts val="7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Ending Balance:		$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4,469.77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itchFamily="-84" charset="0"/>
              <a:ea typeface="MS PGothic" pitchFamily="34" charset="-128"/>
              <a:cs typeface="Arial" charset="0"/>
              <a:sym typeface="Lucida Grande" pitchFamily="-8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BB09934D-EC4C-0541-A2EF-E39B3719B82C}"/>
              </a:ext>
            </a:extLst>
          </p:cNvPr>
          <p:cNvGrpSpPr>
            <a:grpSpLocks/>
          </p:cNvGrpSpPr>
          <p:nvPr/>
        </p:nvGrpSpPr>
        <p:grpSpPr bwMode="auto">
          <a:xfrm>
            <a:off x="9360248" y="3210546"/>
            <a:ext cx="1968133" cy="896814"/>
            <a:chOff x="96" y="48"/>
            <a:chExt cx="1008" cy="384"/>
          </a:xfrm>
          <a:solidFill>
            <a:srgbClr val="C00000"/>
          </a:solidFill>
        </p:grpSpPr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251CD56D-A8D3-204E-8D54-0D217E3A9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48"/>
              <a:ext cx="1008" cy="38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21049078-4CBE-3744-93FF-EC02A182F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85"/>
              <a:ext cx="798" cy="3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8100" tIns="38100" rIns="38100" bIns="381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+ $36.94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 Interest</a:t>
              </a:r>
            </a:p>
          </p:txBody>
        </p:sp>
      </p:grpSp>
      <p:sp>
        <p:nvSpPr>
          <p:cNvPr id="13" name="Rectangle 11">
            <a:extLst>
              <a:ext uri="{FF2B5EF4-FFF2-40B4-BE49-F238E27FC236}">
                <a16:creationId xmlns:a16="http://schemas.microsoft.com/office/drawing/2014/main" id="{E76CA8B4-0C36-4B4A-9632-B0257C604C4D}"/>
              </a:ext>
            </a:extLst>
          </p:cNvPr>
          <p:cNvSpPr>
            <a:spLocks/>
          </p:cNvSpPr>
          <p:nvPr/>
        </p:nvSpPr>
        <p:spPr bwMode="auto">
          <a:xfrm rot="-5400000">
            <a:off x="478425" y="2029123"/>
            <a:ext cx="2342490" cy="1003300"/>
          </a:xfrm>
          <a:prstGeom prst="rect">
            <a:avLst/>
          </a:prstGeom>
          <a:solidFill>
            <a:srgbClr val="0044FE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Month 2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B105F8C-646B-D343-B816-ED02F2B8D2C3}"/>
              </a:ext>
            </a:extLst>
          </p:cNvPr>
          <p:cNvSpPr txBox="1">
            <a:spLocks noChangeArrowheads="1"/>
          </p:cNvSpPr>
          <p:nvPr/>
        </p:nvSpPr>
        <p:spPr>
          <a:xfrm>
            <a:off x="3287879" y="4142933"/>
            <a:ext cx="7372227" cy="2465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3815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O.A. Balance:        	$4,469.77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Lucida Grande"/>
              <a:ea typeface="+mn-ea"/>
              <a:cs typeface="+mn-cs"/>
              <a:sym typeface="Lucida Grande" charset="0"/>
            </a:endParaRPr>
          </a:p>
          <a:p>
            <a:pPr marL="43815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Expenses: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  	    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  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$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4,000.00</a:t>
            </a:r>
          </a:p>
          <a:p>
            <a:pPr marL="43815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Lucida Grande"/>
                <a:sym typeface="Lucida Grande" charset="0"/>
              </a:rPr>
              <a:t>				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$8,469.77</a:t>
            </a:r>
          </a:p>
          <a:p>
            <a:pPr marL="43815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Income:</a:t>
            </a:r>
            <a:r>
              <a:rPr lang="en-US" sz="2800" b="1" dirty="0">
                <a:solidFill>
                  <a:srgbClr val="006600"/>
                </a:solidFill>
                <a:latin typeface="Lucida Grande"/>
                <a:sym typeface="Lucida Grande" charset="0"/>
              </a:rPr>
              <a:t>		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$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5,000.00</a:t>
            </a:r>
          </a:p>
          <a:p>
            <a:pPr marL="0" marR="0" lvl="0" indent="-438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Ending Balance  	$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3,469.77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3C5D2FFB-BA4E-254A-B9DD-870EE7DA5529}"/>
              </a:ext>
            </a:extLst>
          </p:cNvPr>
          <p:cNvSpPr>
            <a:spLocks/>
          </p:cNvSpPr>
          <p:nvPr/>
        </p:nvSpPr>
        <p:spPr bwMode="auto">
          <a:xfrm rot="-5400000">
            <a:off x="520041" y="4684504"/>
            <a:ext cx="2259259" cy="1003300"/>
          </a:xfrm>
          <a:prstGeom prst="rect">
            <a:avLst/>
          </a:prstGeom>
          <a:solidFill>
            <a:srgbClr val="0044FE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Month 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A60395-4090-414E-8B2C-058E81B49730}"/>
              </a:ext>
            </a:extLst>
          </p:cNvPr>
          <p:cNvSpPr>
            <a:spLocks/>
          </p:cNvSpPr>
          <p:nvPr/>
        </p:nvSpPr>
        <p:spPr bwMode="auto">
          <a:xfrm>
            <a:off x="3383183" y="5877807"/>
            <a:ext cx="8341457" cy="6096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marL="476250" marR="0" lvl="0" indent="-476250" algn="r" defTabSz="914400" rtl="0" eaLnBrk="1" fontAlgn="base" latinLnBrk="0" hangingPunct="1">
              <a:lnSpc>
                <a:spcPct val="100000"/>
              </a:lnSpc>
              <a:spcBef>
                <a:spcPts val="7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 </a:t>
            </a:r>
          </a:p>
          <a:p>
            <a:pPr marL="476250" marR="0" lvl="0" indent="-476250" algn="l" defTabSz="914400" rtl="0" eaLnBrk="1" fontAlgn="base" latinLnBrk="0" hangingPunct="1">
              <a:lnSpc>
                <a:spcPct val="100000"/>
              </a:lnSpc>
              <a:spcBef>
                <a:spcPts val="7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Ending Balance		$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3,498.68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itchFamily="-84" charset="0"/>
              <a:ea typeface="MS PGothic" pitchFamily="34" charset="-128"/>
              <a:cs typeface="Arial" charset="0"/>
              <a:sym typeface="Lucida Grande" pitchFamily="-84" charset="0"/>
            </a:endParaRPr>
          </a:p>
        </p:txBody>
      </p:sp>
      <p:grpSp>
        <p:nvGrpSpPr>
          <p:cNvPr id="17" name="Group 6">
            <a:extLst>
              <a:ext uri="{FF2B5EF4-FFF2-40B4-BE49-F238E27FC236}">
                <a16:creationId xmlns:a16="http://schemas.microsoft.com/office/drawing/2014/main" id="{4A113CDB-CA9C-BD4A-BD5F-8732F82B4BE0}"/>
              </a:ext>
            </a:extLst>
          </p:cNvPr>
          <p:cNvGrpSpPr>
            <a:grpSpLocks/>
          </p:cNvGrpSpPr>
          <p:nvPr/>
        </p:nvGrpSpPr>
        <p:grpSpPr bwMode="auto">
          <a:xfrm>
            <a:off x="9430014" y="5781289"/>
            <a:ext cx="1968133" cy="896814"/>
            <a:chOff x="96" y="48"/>
            <a:chExt cx="1008" cy="384"/>
          </a:xfrm>
          <a:solidFill>
            <a:srgbClr val="C00000"/>
          </a:solidFill>
        </p:grpSpPr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0BD720E7-8FCA-DE4E-857D-CB8D7D783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48"/>
              <a:ext cx="1008" cy="38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84464D93-AEB5-5248-BBEC-2FBA84D13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" y="78"/>
              <a:ext cx="798" cy="3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8100" tIns="38100" rIns="38100" bIns="381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+ $28.91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 Interest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468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4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6">
            <a:extLst>
              <a:ext uri="{FF2B5EF4-FFF2-40B4-BE49-F238E27FC236}">
                <a16:creationId xmlns:a16="http://schemas.microsoft.com/office/drawing/2014/main" id="{A4F274A7-C52B-4C8E-8DC1-51EC71180EF8}"/>
              </a:ext>
            </a:extLst>
          </p:cNvPr>
          <p:cNvGrpSpPr>
            <a:grpSpLocks/>
          </p:cNvGrpSpPr>
          <p:nvPr/>
        </p:nvGrpSpPr>
        <p:grpSpPr bwMode="auto">
          <a:xfrm>
            <a:off x="9685259" y="3961135"/>
            <a:ext cx="1968133" cy="896814"/>
            <a:chOff x="96" y="48"/>
            <a:chExt cx="1008" cy="384"/>
          </a:xfrm>
          <a:solidFill>
            <a:srgbClr val="C00000"/>
          </a:solidFill>
        </p:grpSpPr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B98783F3-D739-44D4-BE45-3AF7EE514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48"/>
              <a:ext cx="1008" cy="38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AEA6F044-72A2-4514-B8EB-7869671ED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" y="78"/>
              <a:ext cx="798" cy="3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8100" tIns="38100" rIns="38100" bIns="381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+ $56.09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 Interest</a:t>
              </a:r>
            </a:p>
          </p:txBody>
        </p:sp>
      </p:grpSp>
      <p:sp>
        <p:nvSpPr>
          <p:cNvPr id="2" name="AutoShape 4">
            <a:extLst>
              <a:ext uri="{FF2B5EF4-FFF2-40B4-BE49-F238E27FC236}">
                <a16:creationId xmlns:a16="http://schemas.microsoft.com/office/drawing/2014/main" id="{2E201E3D-67BD-D748-996C-F4CF9ECCCEC9}"/>
              </a:ext>
            </a:extLst>
          </p:cNvPr>
          <p:cNvSpPr>
            <a:spLocks/>
          </p:cNvSpPr>
          <p:nvPr/>
        </p:nvSpPr>
        <p:spPr bwMode="auto">
          <a:xfrm>
            <a:off x="4871257" y="211015"/>
            <a:ext cx="3393511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Month 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7576DE-608A-0142-A442-96494AEA1870}"/>
              </a:ext>
            </a:extLst>
          </p:cNvPr>
          <p:cNvSpPr txBox="1">
            <a:spLocks noChangeArrowheads="1"/>
          </p:cNvSpPr>
          <p:nvPr/>
        </p:nvSpPr>
        <p:spPr>
          <a:xfrm>
            <a:off x="3423155" y="1188954"/>
            <a:ext cx="7372227" cy="3806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38150" marR="0" lvl="0" indent="-4381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O.A. Balance:		$3,498.68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Lucida Grande"/>
              <a:ea typeface="+mn-ea"/>
              <a:cs typeface="+mn-cs"/>
              <a:sym typeface="Lucida Grande" charset="0"/>
            </a:endParaRPr>
          </a:p>
          <a:p>
            <a:pPr marL="438150" marR="0" lvl="0" indent="-4381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Expenses: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   	    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 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$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4,000.00</a:t>
            </a:r>
          </a:p>
          <a:p>
            <a:pPr marL="438150" marR="0" lvl="0" indent="-4381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					$7,498.68</a:t>
            </a:r>
          </a:p>
          <a:p>
            <a:pPr marL="438150" marR="0" lvl="0" indent="-4381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Income: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			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$5,000.00</a:t>
            </a:r>
          </a:p>
          <a:p>
            <a:pPr marL="0" marR="0" lvl="0" indent="-4381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Balance:			$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  <a:sym typeface="Lucida Grande" charset="0"/>
              </a:rPr>
              <a:t>2,498.68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itchFamily="-84" charset="0"/>
              <a:ea typeface="MS PGothic" pitchFamily="34" charset="-128"/>
              <a:cs typeface="Arial" charset="0"/>
              <a:sym typeface="Lucida Grande" pitchFamily="-84" charset="0"/>
            </a:endParaRPr>
          </a:p>
          <a:p>
            <a:pPr marL="0" marR="0" lvl="0" indent="-4381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Funds Transfer:		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3DCC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$4,231.62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itchFamily="-84" charset="0"/>
              <a:ea typeface="MS PGothic" pitchFamily="34" charset="-128"/>
              <a:cs typeface="Arial" charset="0"/>
              <a:sym typeface="Lucida Grande" pitchFamily="-84" charset="0"/>
            </a:endParaRPr>
          </a:p>
          <a:p>
            <a:pPr marL="0" marR="0" lvl="0" indent="-4381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Ending Balance:	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   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$6,730.30</a:t>
            </a:r>
          </a:p>
          <a:p>
            <a:pPr marL="0" marR="0" lvl="0" indent="-438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/>
              <a:ea typeface="+mn-ea"/>
              <a:cs typeface="+mn-cs"/>
              <a:sym typeface="Lucida Grande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BB09934D-EC4C-0541-A2EF-E39B3719B82C}"/>
              </a:ext>
            </a:extLst>
          </p:cNvPr>
          <p:cNvGrpSpPr>
            <a:grpSpLocks/>
          </p:cNvGrpSpPr>
          <p:nvPr/>
        </p:nvGrpSpPr>
        <p:grpSpPr bwMode="auto">
          <a:xfrm>
            <a:off x="9375631" y="3640499"/>
            <a:ext cx="2500566" cy="1293619"/>
            <a:chOff x="96" y="48"/>
            <a:chExt cx="1008" cy="384"/>
          </a:xfrm>
          <a:solidFill>
            <a:srgbClr val="C00000"/>
          </a:solidFill>
        </p:grpSpPr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251CD56D-A8D3-204E-8D54-0D217E3A9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48"/>
              <a:ext cx="1008" cy="38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21049078-4CBE-3744-93FF-EC02A182F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" y="83"/>
              <a:ext cx="843" cy="3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8100" tIns="38100" rIns="38100" bIns="381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4-month total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Interest Paid: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$166.84</a:t>
              </a:r>
            </a:p>
          </p:txBody>
        </p:sp>
      </p:grpSp>
      <p:sp>
        <p:nvSpPr>
          <p:cNvPr id="13" name="Rectangle 11">
            <a:extLst>
              <a:ext uri="{FF2B5EF4-FFF2-40B4-BE49-F238E27FC236}">
                <a16:creationId xmlns:a16="http://schemas.microsoft.com/office/drawing/2014/main" id="{E76CA8B4-0C36-4B4A-9632-B0257C604C4D}"/>
              </a:ext>
            </a:extLst>
          </p:cNvPr>
          <p:cNvSpPr>
            <a:spLocks/>
          </p:cNvSpPr>
          <p:nvPr/>
        </p:nvSpPr>
        <p:spPr bwMode="auto">
          <a:xfrm rot="-5400000">
            <a:off x="306437" y="2436416"/>
            <a:ext cx="2895452" cy="1003300"/>
          </a:xfrm>
          <a:prstGeom prst="rect">
            <a:avLst/>
          </a:prstGeom>
          <a:solidFill>
            <a:srgbClr val="0044FE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Month 4</a:t>
            </a: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3C27BD7F-792E-E34A-B45A-67632CF79A07}"/>
              </a:ext>
            </a:extLst>
          </p:cNvPr>
          <p:cNvGrpSpPr>
            <a:grpSpLocks/>
          </p:cNvGrpSpPr>
          <p:nvPr/>
        </p:nvGrpSpPr>
        <p:grpSpPr bwMode="auto">
          <a:xfrm>
            <a:off x="3385211" y="4995391"/>
            <a:ext cx="2972091" cy="1925758"/>
            <a:chOff x="0" y="0"/>
            <a:chExt cx="2208" cy="122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5F644E9-6588-4C43-B1BB-6D397D303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208" cy="96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F1BB60-FFDA-C549-A080-1D4DCADFD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" y="75"/>
              <a:ext cx="1460" cy="1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38100" bIns="381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31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Cancelled 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35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$45,666.31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31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Interest 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41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endParaRPr>
            </a:p>
          </p:txBody>
        </p:sp>
      </p:grpSp>
      <p:sp>
        <p:nvSpPr>
          <p:cNvPr id="25" name="Oval 8">
            <a:extLst>
              <a:ext uri="{FF2B5EF4-FFF2-40B4-BE49-F238E27FC236}">
                <a16:creationId xmlns:a16="http://schemas.microsoft.com/office/drawing/2014/main" id="{E245348F-CB73-9E44-85E0-6AAEA4EB3F70}"/>
              </a:ext>
            </a:extLst>
          </p:cNvPr>
          <p:cNvSpPr>
            <a:spLocks/>
          </p:cNvSpPr>
          <p:nvPr/>
        </p:nvSpPr>
        <p:spPr bwMode="auto">
          <a:xfrm>
            <a:off x="6728394" y="5010631"/>
            <a:ext cx="2987040" cy="1504254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3F95A494-D346-4B4C-AAE8-D82354DE0D21}"/>
              </a:ext>
            </a:extLst>
          </p:cNvPr>
          <p:cNvSpPr>
            <a:spLocks/>
          </p:cNvSpPr>
          <p:nvPr/>
        </p:nvSpPr>
        <p:spPr bwMode="auto">
          <a:xfrm>
            <a:off x="7406360" y="5072864"/>
            <a:ext cx="1716817" cy="12567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38100" tIns="38100" rIns="38100" bIns="381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38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Eliminated </a:t>
            </a:r>
          </a:p>
          <a:p>
            <a:pPr marL="0" marR="0" lvl="0" indent="0" algn="ctr" defTabSz="914400" rtl="0" eaLnBrk="1" fontAlgn="base" latinLnBrk="0" hangingPunct="1">
              <a:lnSpc>
                <a:spcPts val="3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46 </a:t>
            </a:r>
          </a:p>
          <a:p>
            <a:pPr marL="0" marR="0" lvl="0" indent="0" algn="ctr" defTabSz="914400" rtl="0" eaLnBrk="1" fontAlgn="base" latinLnBrk="0" hangingPunct="1">
              <a:lnSpc>
                <a:spcPts val="2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Payments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8B6A3B40-046A-48B1-96BC-7A760D468F12}"/>
              </a:ext>
            </a:extLst>
          </p:cNvPr>
          <p:cNvSpPr>
            <a:spLocks/>
          </p:cNvSpPr>
          <p:nvPr/>
        </p:nvSpPr>
        <p:spPr bwMode="auto">
          <a:xfrm>
            <a:off x="2632007" y="4157260"/>
            <a:ext cx="6159500" cy="6096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marL="476250" marR="0" lvl="0" indent="-476250" algn="r" defTabSz="914400" rtl="0" eaLnBrk="1" fontAlgn="base" latinLnBrk="0" hangingPunct="1">
              <a:lnSpc>
                <a:spcPct val="100000"/>
              </a:lnSpc>
              <a:spcBef>
                <a:spcPts val="7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3DCC"/>
              </a:solidFill>
              <a:effectLst/>
              <a:uLnTx/>
              <a:uFillTx/>
              <a:latin typeface="Lucida Grande" pitchFamily="-84" charset="0"/>
              <a:ea typeface="MS PGothic" pitchFamily="34" charset="-128"/>
              <a:cs typeface="Arial" charset="0"/>
              <a:sym typeface="Lucida Grande" pitchFamily="-84" charset="0"/>
            </a:endParaRPr>
          </a:p>
          <a:p>
            <a:pPr marL="476250" marR="0" lvl="0" indent="-476250" algn="r" defTabSz="914400" rtl="0" eaLnBrk="1" fontAlgn="base" latinLnBrk="0" hangingPunct="1">
              <a:lnSpc>
                <a:spcPct val="100000"/>
              </a:lnSpc>
              <a:spcBef>
                <a:spcPts val="7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/>
                <a:ea typeface="MS PGothic" pitchFamily="34" charset="-128"/>
                <a:cs typeface="Arial" charset="0"/>
                <a:sym typeface="Lucida Grande" pitchFamily="-84" charset="0"/>
              </a:rPr>
              <a:t>Ending Balance:          $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/>
                <a:ea typeface="+mn-ea"/>
                <a:cs typeface="+mn-cs"/>
              </a:rPr>
              <a:t>6,786.39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anose="020B0600040502020204"/>
              <a:ea typeface="MS PGothic" pitchFamily="34" charset="-128"/>
              <a:cs typeface="Arial" charset="0"/>
              <a:sym typeface="Lucida Grande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8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6">
            <a:extLst>
              <a:ext uri="{FF2B5EF4-FFF2-40B4-BE49-F238E27FC236}">
                <a16:creationId xmlns:a16="http://schemas.microsoft.com/office/drawing/2014/main" id="{C51FFB36-DEBC-48BF-8268-F308A3425EB9}"/>
              </a:ext>
            </a:extLst>
          </p:cNvPr>
          <p:cNvGrpSpPr>
            <a:grpSpLocks/>
          </p:cNvGrpSpPr>
          <p:nvPr/>
        </p:nvGrpSpPr>
        <p:grpSpPr bwMode="auto">
          <a:xfrm>
            <a:off x="9623702" y="3930655"/>
            <a:ext cx="1968133" cy="896814"/>
            <a:chOff x="96" y="48"/>
            <a:chExt cx="1008" cy="384"/>
          </a:xfrm>
          <a:solidFill>
            <a:srgbClr val="C00000"/>
          </a:solidFill>
        </p:grpSpPr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41436263-F92E-4B33-A3F5-02071F238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48"/>
              <a:ext cx="1008" cy="38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668CA5D7-F120-43ED-A0E4-5669BB703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" y="78"/>
              <a:ext cx="798" cy="3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8100" tIns="38100" rIns="38100" bIns="381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+ $64.88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 Interest</a:t>
              </a:r>
            </a:p>
          </p:txBody>
        </p:sp>
      </p:grpSp>
      <p:sp>
        <p:nvSpPr>
          <p:cNvPr id="2" name="Rectangle 15">
            <a:extLst>
              <a:ext uri="{FF2B5EF4-FFF2-40B4-BE49-F238E27FC236}">
                <a16:creationId xmlns:a16="http://schemas.microsoft.com/office/drawing/2014/main" id="{CF3F5700-8FB0-FC46-A7F8-F3D4E70185C3}"/>
              </a:ext>
            </a:extLst>
          </p:cNvPr>
          <p:cNvSpPr>
            <a:spLocks/>
          </p:cNvSpPr>
          <p:nvPr/>
        </p:nvSpPr>
        <p:spPr bwMode="auto">
          <a:xfrm>
            <a:off x="3579427" y="1234623"/>
            <a:ext cx="6044275" cy="3497112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marL="476250" marR="0" lvl="0" indent="-47625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O.A. Balance:		$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MS PGothic" pitchFamily="34" charset="-128"/>
                <a:cs typeface="Arial" charset="0"/>
                <a:sym typeface="Lucida Grande" pitchFamily="-84" charset="0"/>
              </a:rPr>
              <a:t>4,874.90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itchFamily="-84" charset="0"/>
              <a:ea typeface="MS PGothic" pitchFamily="34" charset="-128"/>
              <a:cs typeface="Arial" charset="0"/>
              <a:sym typeface="Lucida Grande" pitchFamily="-84" charset="0"/>
            </a:endParaRPr>
          </a:p>
          <a:p>
            <a:pPr marL="476250" marR="0" lvl="0" indent="-47625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Expenses: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			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$4,000.00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Grande" pitchFamily="-84" charset="0"/>
              <a:ea typeface="MS PGothic" pitchFamily="34" charset="-128"/>
              <a:cs typeface="Arial" charset="0"/>
              <a:sym typeface="Lucida Grande" pitchFamily="-84" charset="0"/>
            </a:endParaRPr>
          </a:p>
          <a:p>
            <a:pPr marL="476250" marR="0" lvl="0" indent="-47625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				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$8,874.90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itchFamily="-84" charset="0"/>
              <a:ea typeface="MS PGothic" pitchFamily="34" charset="-128"/>
              <a:cs typeface="Arial" charset="0"/>
              <a:sym typeface="Lucida Grande" pitchFamily="-84" charset="0"/>
            </a:endParaRPr>
          </a:p>
          <a:p>
            <a:pPr marL="476250" marR="0" lvl="0" indent="-47625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Income:</a:t>
            </a:r>
            <a:r>
              <a:rPr lang="en-US" sz="2800" b="1" dirty="0">
                <a:solidFill>
                  <a:srgbClr val="006600"/>
                </a:solidFill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			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$5,000.00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Lucida Grande" pitchFamily="-84" charset="0"/>
              <a:ea typeface="MS PGothic" pitchFamily="34" charset="-128"/>
              <a:cs typeface="Arial" charset="0"/>
              <a:sym typeface="Lucida Grande" pitchFamily="-84" charset="0"/>
            </a:endParaRPr>
          </a:p>
          <a:p>
            <a:pPr marL="476250" marR="0" lvl="0" indent="-47625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Balance:			$3,874.90</a:t>
            </a:r>
          </a:p>
          <a:p>
            <a:pPr marL="476250" marR="0" lvl="0" indent="-47625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Funds Transfer:		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3DCC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$3,911.04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DCC"/>
              </a:solidFill>
              <a:effectLst/>
              <a:uLnTx/>
              <a:uFillTx/>
              <a:latin typeface="Lucida Grande" pitchFamily="-84" charset="0"/>
              <a:ea typeface="MS PGothic" pitchFamily="34" charset="-128"/>
              <a:cs typeface="Arial" charset="0"/>
              <a:sym typeface="Lucida Grande" pitchFamily="-84" charset="0"/>
            </a:endParaRPr>
          </a:p>
          <a:p>
            <a:pPr marL="476250" marR="0" lvl="0" indent="-47625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-84" charset="0"/>
                <a:ea typeface="MS PGothic" pitchFamily="34" charset="-128"/>
                <a:cs typeface="Arial" charset="0"/>
                <a:sym typeface="Lucida Grande" pitchFamily="-84" charset="0"/>
              </a:rPr>
              <a:t>Ending Balance:		$7,785.94</a:t>
            </a: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A3BE51AA-49C5-054C-8317-6600DFF32559}"/>
              </a:ext>
            </a:extLst>
          </p:cNvPr>
          <p:cNvSpPr>
            <a:spLocks/>
          </p:cNvSpPr>
          <p:nvPr/>
        </p:nvSpPr>
        <p:spPr bwMode="auto">
          <a:xfrm>
            <a:off x="4921135" y="211015"/>
            <a:ext cx="3343634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Month 7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81B9FC58-98DE-D846-B8F7-1F758BE08165}"/>
              </a:ext>
            </a:extLst>
          </p:cNvPr>
          <p:cNvSpPr>
            <a:spLocks/>
          </p:cNvSpPr>
          <p:nvPr/>
        </p:nvSpPr>
        <p:spPr bwMode="auto">
          <a:xfrm rot="16200000">
            <a:off x="151361" y="2886709"/>
            <a:ext cx="3198553" cy="1003300"/>
          </a:xfrm>
          <a:prstGeom prst="rect">
            <a:avLst/>
          </a:prstGeom>
          <a:solidFill>
            <a:srgbClr val="0044FE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Month 7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5D227861-B969-A54C-B566-A4D648F48BEF}"/>
              </a:ext>
            </a:extLst>
          </p:cNvPr>
          <p:cNvSpPr>
            <a:spLocks/>
          </p:cNvSpPr>
          <p:nvPr/>
        </p:nvSpPr>
        <p:spPr bwMode="auto">
          <a:xfrm>
            <a:off x="3567581" y="4146383"/>
            <a:ext cx="6159500" cy="6096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marL="476250" marR="0" lvl="0" indent="-476250" algn="r" defTabSz="914400" rtl="0" eaLnBrk="1" fontAlgn="base" latinLnBrk="0" hangingPunct="1">
              <a:lnSpc>
                <a:spcPct val="100000"/>
              </a:lnSpc>
              <a:spcBef>
                <a:spcPts val="7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3DCC"/>
              </a:solidFill>
              <a:effectLst/>
              <a:uLnTx/>
              <a:uFillTx/>
              <a:latin typeface="Lucida Grande" panose="020B0600040502020204" pitchFamily="34" charset="0"/>
              <a:ea typeface="MS PGothic" pitchFamily="34" charset="-128"/>
              <a:cs typeface="Lucida Grande" panose="020B0600040502020204" pitchFamily="34" charset="0"/>
              <a:sym typeface="Lucida Grande" pitchFamily="-84" charset="0"/>
            </a:endParaRPr>
          </a:p>
          <a:p>
            <a:pPr marL="476250" marR="0" lvl="0" indent="-476250" algn="l" defTabSz="914400" rtl="0" eaLnBrk="1" fontAlgn="base" latinLnBrk="0" hangingPunct="1">
              <a:lnSpc>
                <a:spcPct val="100000"/>
              </a:lnSpc>
              <a:spcBef>
                <a:spcPts val="7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MS PGothic" pitchFamily="34" charset="-128"/>
                <a:cs typeface="Lucida Grande" panose="020B0600040502020204" pitchFamily="34" charset="0"/>
                <a:sym typeface="Lucida Grande" pitchFamily="-84" charset="0"/>
              </a:rPr>
              <a:t>Ending Balance:         	$7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,850.82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anose="020B0600040502020204" pitchFamily="34" charset="0"/>
              <a:ea typeface="MS PGothic" pitchFamily="34" charset="-128"/>
              <a:cs typeface="Lucida Grande" panose="020B0600040502020204" pitchFamily="34" charset="0"/>
              <a:sym typeface="Lucida Grande" pitchFamily="-84" charset="0"/>
            </a:endParaRPr>
          </a:p>
        </p:txBody>
      </p:sp>
      <p:grpSp>
        <p:nvGrpSpPr>
          <p:cNvPr id="14" name="Group 6">
            <a:extLst>
              <a:ext uri="{FF2B5EF4-FFF2-40B4-BE49-F238E27FC236}">
                <a16:creationId xmlns:a16="http://schemas.microsoft.com/office/drawing/2014/main" id="{2A90129A-7779-8C43-AC4D-7DAA7D792835}"/>
              </a:ext>
            </a:extLst>
          </p:cNvPr>
          <p:cNvGrpSpPr>
            <a:grpSpLocks/>
          </p:cNvGrpSpPr>
          <p:nvPr/>
        </p:nvGrpSpPr>
        <p:grpSpPr bwMode="auto">
          <a:xfrm>
            <a:off x="9375631" y="3732253"/>
            <a:ext cx="2500566" cy="1293619"/>
            <a:chOff x="96" y="48"/>
            <a:chExt cx="1008" cy="384"/>
          </a:xfrm>
          <a:solidFill>
            <a:srgbClr val="C00000"/>
          </a:solidFill>
        </p:grpSpPr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72E70297-A15F-2641-BFD7-C6BBD3F19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48"/>
              <a:ext cx="1008" cy="38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C5AD58D1-A7C4-1F4A-890A-B1B5E65CC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" y="79"/>
              <a:ext cx="843" cy="3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38100" tIns="38100" rIns="38100" bIns="381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7-month total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Interest paid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$320.23</a:t>
              </a:r>
            </a:p>
          </p:txBody>
        </p:sp>
      </p:grpSp>
      <p:grpSp>
        <p:nvGrpSpPr>
          <p:cNvPr id="17" name="Group 10">
            <a:extLst>
              <a:ext uri="{FF2B5EF4-FFF2-40B4-BE49-F238E27FC236}">
                <a16:creationId xmlns:a16="http://schemas.microsoft.com/office/drawing/2014/main" id="{16196E10-92E9-F24E-BCA2-E3CA307E7692}"/>
              </a:ext>
            </a:extLst>
          </p:cNvPr>
          <p:cNvGrpSpPr>
            <a:grpSpLocks/>
          </p:cNvGrpSpPr>
          <p:nvPr/>
        </p:nvGrpSpPr>
        <p:grpSpPr bwMode="auto">
          <a:xfrm>
            <a:off x="3484832" y="4932242"/>
            <a:ext cx="2972091" cy="1925758"/>
            <a:chOff x="0" y="0"/>
            <a:chExt cx="2208" cy="122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1797960-05DB-2D4C-BFCB-0815C8591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208" cy="96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362E13-23E7-814C-81A0-24434639C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" y="75"/>
              <a:ext cx="1579" cy="1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38100" bIns="381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31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Cancelled 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35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$59,153.19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31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Interest 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41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endParaRPr>
            </a:p>
          </p:txBody>
        </p:sp>
      </p:grpSp>
      <p:sp>
        <p:nvSpPr>
          <p:cNvPr id="20" name="Oval 8">
            <a:extLst>
              <a:ext uri="{FF2B5EF4-FFF2-40B4-BE49-F238E27FC236}">
                <a16:creationId xmlns:a16="http://schemas.microsoft.com/office/drawing/2014/main" id="{A488C3CB-A5D6-374F-AF95-0EE876D813FE}"/>
              </a:ext>
            </a:extLst>
          </p:cNvPr>
          <p:cNvSpPr>
            <a:spLocks/>
          </p:cNvSpPr>
          <p:nvPr/>
        </p:nvSpPr>
        <p:spPr bwMode="auto">
          <a:xfrm>
            <a:off x="6728394" y="4964911"/>
            <a:ext cx="2987040" cy="1504254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4BEBA120-BAAF-B146-876E-C4B7DCBFD4D1}"/>
              </a:ext>
            </a:extLst>
          </p:cNvPr>
          <p:cNvSpPr>
            <a:spLocks/>
          </p:cNvSpPr>
          <p:nvPr/>
        </p:nvSpPr>
        <p:spPr bwMode="auto">
          <a:xfrm>
            <a:off x="7406360" y="5011904"/>
            <a:ext cx="1716817" cy="12567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38100" tIns="38100" rIns="38100" bIns="381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38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Eliminated </a:t>
            </a:r>
          </a:p>
          <a:p>
            <a:pPr marL="0" marR="0" lvl="0" indent="0" algn="ctr" defTabSz="914400" rtl="0" eaLnBrk="1" fontAlgn="base" latinLnBrk="0" hangingPunct="1">
              <a:lnSpc>
                <a:spcPts val="3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61 </a:t>
            </a:r>
          </a:p>
          <a:p>
            <a:pPr marL="0" marR="0" lvl="0" indent="0" algn="ctr" defTabSz="914400" rtl="0" eaLnBrk="1" fontAlgn="base" latinLnBrk="0" hangingPunct="1">
              <a:lnSpc>
                <a:spcPts val="2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Payments</a:t>
            </a:r>
          </a:p>
        </p:txBody>
      </p:sp>
    </p:spTree>
    <p:extLst>
      <p:ext uri="{BB962C8B-B14F-4D97-AF65-F5344CB8AC3E}">
        <p14:creationId xmlns:p14="http://schemas.microsoft.com/office/powerpoint/2010/main" val="2828735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2">
            <a:extLst>
              <a:ext uri="{FF2B5EF4-FFF2-40B4-BE49-F238E27FC236}">
                <a16:creationId xmlns:a16="http://schemas.microsoft.com/office/drawing/2014/main" id="{B8F586C1-1910-7247-B463-30CF5C5CCC08}"/>
              </a:ext>
            </a:extLst>
          </p:cNvPr>
          <p:cNvSpPr>
            <a:spLocks/>
          </p:cNvSpPr>
          <p:nvPr/>
        </p:nvSpPr>
        <p:spPr bwMode="auto">
          <a:xfrm>
            <a:off x="4178560" y="209939"/>
            <a:ext cx="5597207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Amortization Schedule</a:t>
            </a:r>
          </a:p>
        </p:txBody>
      </p:sp>
      <p:graphicFrame>
        <p:nvGraphicFramePr>
          <p:cNvPr id="3" name="Group 2">
            <a:extLst>
              <a:ext uri="{FF2B5EF4-FFF2-40B4-BE49-F238E27FC236}">
                <a16:creationId xmlns:a16="http://schemas.microsoft.com/office/drawing/2014/main" id="{0F60FA3C-C62A-5B45-B2E3-F60788E587A1}"/>
              </a:ext>
            </a:extLst>
          </p:cNvPr>
          <p:cNvGraphicFramePr>
            <a:graphicFrameLocks noGrp="1"/>
          </p:cNvGraphicFramePr>
          <p:nvPr/>
        </p:nvGraphicFramePr>
        <p:xfrm>
          <a:off x="1772816" y="1225961"/>
          <a:ext cx="9274630" cy="3612735"/>
        </p:xfrm>
        <a:graphic>
          <a:graphicData uri="http://schemas.openxmlformats.org/drawingml/2006/table">
            <a:tbl>
              <a:tblPr/>
              <a:tblGrid>
                <a:gridCol w="1854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49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49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0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Italic" charset="0"/>
                          <a:ea typeface="ヒラギノ角ゴ ProN W3" charset="0"/>
                          <a:cs typeface="Arial Italic" charset="0"/>
                          <a:sym typeface="Arial Italic" charset="0"/>
                        </a:rPr>
                        <a:t>principal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Italic" charset="0"/>
                          <a:ea typeface="ヒラギノ角ゴ ProN W3" charset="0"/>
                          <a:cs typeface="Arial Italic" charset="0"/>
                          <a:sym typeface="Arial Italic" charset="0"/>
                        </a:rPr>
                        <a:t>Interest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Italic" charset="0"/>
                          <a:ea typeface="ヒラギノ角ゴ ProN W3" charset="0"/>
                          <a:cs typeface="Arial Italic" charset="0"/>
                          <a:sym typeface="Arial Italic" charset="0"/>
                        </a:rPr>
                        <a:t>Balance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Italic" charset="0"/>
                          <a:ea typeface="ヒラギノ角ゴ ProN W3" charset="0"/>
                          <a:cs typeface="Arial Italic" charset="0"/>
                          <a:sym typeface="Arial Italic" charset="0"/>
                        </a:rPr>
                        <a:t>Remaining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5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old Italic" charset="0"/>
                          <a:ea typeface="ヒラギノ角ゴ ProN W3" charset="0"/>
                          <a:cs typeface="Arial Bold Italic" charset="0"/>
                          <a:sym typeface="Arial Bold Italic" charset="0"/>
                        </a:rPr>
                        <a:t>Month 5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$256.69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$942.41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$188,225.06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309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Italic" charset="0"/>
                          <a:ea typeface="ヒラギノ角ゴ ProN W3" charset="0"/>
                          <a:cs typeface="Arial Italic" charset="0"/>
                          <a:sym typeface="Arial Italic" charset="0"/>
                        </a:rPr>
                        <a:t>Month 6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257.97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941.13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187,967.09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308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9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old Italic" charset="0"/>
                          <a:ea typeface="ヒラギノ角ゴ ProN W3" charset="0"/>
                          <a:cs typeface="Arial Bold Italic" charset="0"/>
                          <a:sym typeface="Arial Bold Italic" charset="0"/>
                        </a:rPr>
                        <a:t>Month 7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259.26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939.84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183,796.79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292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6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old Italic" charset="0"/>
                          <a:ea typeface="ヒラギノ角ゴ ProN W3" charset="0"/>
                          <a:cs typeface="Arial Bold Italic" charset="0"/>
                          <a:sym typeface="Arial Bold Italic" charset="0"/>
                        </a:rPr>
                        <a:t>Month 8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280.12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918.98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183,516.67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242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291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96">
            <a:extLst>
              <a:ext uri="{FF2B5EF4-FFF2-40B4-BE49-F238E27FC236}">
                <a16:creationId xmlns:a16="http://schemas.microsoft.com/office/drawing/2014/main" id="{2A5E5F49-C87A-5C44-BA71-947D7C3B4149}"/>
              </a:ext>
            </a:extLst>
          </p:cNvPr>
          <p:cNvSpPr>
            <a:spLocks/>
          </p:cNvSpPr>
          <p:nvPr/>
        </p:nvSpPr>
        <p:spPr bwMode="auto">
          <a:xfrm>
            <a:off x="1772815" y="3323036"/>
            <a:ext cx="3676262" cy="1497855"/>
          </a:xfrm>
          <a:prstGeom prst="rect">
            <a:avLst/>
          </a:prstGeom>
          <a:solidFill>
            <a:srgbClr val="C00000"/>
          </a:solidFill>
          <a:ln w="44450">
            <a:solidFill>
              <a:srgbClr val="FFFF00"/>
            </a:solidFill>
            <a:round/>
            <a:headEnd/>
            <a:tailEnd/>
          </a:ln>
          <a:effectLst>
            <a:outerShdw dist="23000" dir="5400000" algn="ctr" rotWithShape="0">
              <a:schemeClr val="bg2">
                <a:alpha val="34998"/>
              </a:schemeClr>
            </a:outerShdw>
          </a:effectLst>
        </p:spPr>
        <p:txBody>
          <a:bodyPr lIns="38100" tIns="38100" rIns="38100" bIns="38100" anchor="ctr"/>
          <a:lstStyle/>
          <a:p>
            <a:pPr marL="0" marR="0" lvl="0" indent="0" algn="l" defTabSz="914400" rtl="0" eaLnBrk="1" fontAlgn="base" latinLnBrk="0" hangingPunct="1">
              <a:lnSpc>
                <a:spcPts val="37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 Italic" charset="0"/>
                <a:ea typeface="ＭＳ Ｐゴシック" charset="0"/>
                <a:cs typeface="Arial Bold Italic" charset="0"/>
                <a:sym typeface="Arial Bold Italic" charset="0"/>
              </a:rPr>
              <a:t>  Month 1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$199.10</a:t>
            </a:r>
          </a:p>
          <a:p>
            <a:pPr marL="0" marR="0" lvl="0" indent="0" algn="l" defTabSz="914400" rtl="0" eaLnBrk="1" fontAlgn="base" latinLnBrk="0" hangingPunct="1">
              <a:lnSpc>
                <a:spcPts val="37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 Italic" charset="0"/>
                <a:ea typeface="ＭＳ Ｐゴシック" charset="0"/>
                <a:cs typeface="Arial Bold Italic" charset="0"/>
                <a:sym typeface="Arial Bold Italic" charset="0"/>
              </a:rPr>
              <a:t>  Month 8    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$280.12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ＭＳ Ｐゴシック" charset="0"/>
              <a:cs typeface="Arial Bold" charset="0"/>
              <a:sym typeface="Arial Bold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7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    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$81.02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2C31ED-857A-F145-AD68-C2CC8E206B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886" flipH="1">
            <a:off x="7117785" y="2906144"/>
            <a:ext cx="2345537" cy="1652100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AC6681-88A3-034E-BE07-1E0461BFF0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886" flipH="1">
            <a:off x="9513592" y="2960635"/>
            <a:ext cx="1231556" cy="1548318"/>
          </a:xfrm>
          <a:prstGeom prst="rect">
            <a:avLst/>
          </a:prstGeom>
          <a:ln>
            <a:noFill/>
          </a:ln>
        </p:spPr>
      </p:pic>
      <p:sp>
        <p:nvSpPr>
          <p:cNvPr id="13" name="Left Arrow 12">
            <a:extLst>
              <a:ext uri="{FF2B5EF4-FFF2-40B4-BE49-F238E27FC236}">
                <a16:creationId xmlns:a16="http://schemas.microsoft.com/office/drawing/2014/main" id="{F3F3A985-9F71-444D-AACE-9D0D4CD40283}"/>
              </a:ext>
            </a:extLst>
          </p:cNvPr>
          <p:cNvSpPr/>
          <p:nvPr/>
        </p:nvSpPr>
        <p:spPr>
          <a:xfrm flipH="1">
            <a:off x="973783" y="1862049"/>
            <a:ext cx="998327" cy="642138"/>
          </a:xfrm>
          <a:prstGeom prst="lef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0">
            <a:extLst>
              <a:ext uri="{FF2B5EF4-FFF2-40B4-BE49-F238E27FC236}">
                <a16:creationId xmlns:a16="http://schemas.microsoft.com/office/drawing/2014/main" id="{D4C26724-2188-824A-B9C0-7C11CCE961A8}"/>
              </a:ext>
            </a:extLst>
          </p:cNvPr>
          <p:cNvSpPr>
            <a:spLocks/>
          </p:cNvSpPr>
          <p:nvPr/>
        </p:nvSpPr>
        <p:spPr bwMode="auto">
          <a:xfrm>
            <a:off x="1219412" y="4979473"/>
            <a:ext cx="3068259" cy="938719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$20.86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Principal Jump</a:t>
            </a:r>
          </a:p>
        </p:txBody>
      </p:sp>
      <p:sp>
        <p:nvSpPr>
          <p:cNvPr id="17" name="Rectangle 90">
            <a:extLst>
              <a:ext uri="{FF2B5EF4-FFF2-40B4-BE49-F238E27FC236}">
                <a16:creationId xmlns:a16="http://schemas.microsoft.com/office/drawing/2014/main" id="{BC569433-F796-BC43-9AED-200C8DE0F028}"/>
              </a:ext>
            </a:extLst>
          </p:cNvPr>
          <p:cNvSpPr>
            <a:spLocks/>
          </p:cNvSpPr>
          <p:nvPr/>
        </p:nvSpPr>
        <p:spPr bwMode="auto">
          <a:xfrm>
            <a:off x="847898" y="5296636"/>
            <a:ext cx="3219319" cy="980758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8 Month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Total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Principal Jump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E200CF-C35C-8A4C-89A7-E3BB3786A4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886" flipH="1">
            <a:off x="3838547" y="3822730"/>
            <a:ext cx="1456514" cy="1310366"/>
          </a:xfrm>
          <a:prstGeom prst="rect">
            <a:avLst/>
          </a:prstGeom>
          <a:ln>
            <a:noFill/>
          </a:ln>
        </p:spPr>
      </p:pic>
      <p:sp>
        <p:nvSpPr>
          <p:cNvPr id="19" name="Left Arrow 18">
            <a:extLst>
              <a:ext uri="{FF2B5EF4-FFF2-40B4-BE49-F238E27FC236}">
                <a16:creationId xmlns:a16="http://schemas.microsoft.com/office/drawing/2014/main" id="{3398F872-6D78-4A46-841F-2EBCCB225D3F}"/>
              </a:ext>
            </a:extLst>
          </p:cNvPr>
          <p:cNvSpPr/>
          <p:nvPr/>
        </p:nvSpPr>
        <p:spPr>
          <a:xfrm rot="7424281">
            <a:off x="3405748" y="4936116"/>
            <a:ext cx="823960" cy="402282"/>
          </a:xfrm>
          <a:prstGeom prst="leftArrow">
            <a:avLst/>
          </a:prstGeom>
          <a:solidFill>
            <a:srgbClr val="C00000"/>
          </a:solidFill>
          <a:ln>
            <a:solidFill>
              <a:srgbClr val="FFF2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CD08D4B5-EFAE-0A4F-9852-2D00809EEC92}"/>
              </a:ext>
            </a:extLst>
          </p:cNvPr>
          <p:cNvSpPr>
            <a:spLocks/>
          </p:cNvSpPr>
          <p:nvPr/>
        </p:nvSpPr>
        <p:spPr bwMode="auto">
          <a:xfrm>
            <a:off x="8122084" y="5028805"/>
            <a:ext cx="2987040" cy="1504254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9A3576F8-8F3D-AC4B-BEDB-2FA195ABA864}"/>
              </a:ext>
            </a:extLst>
          </p:cNvPr>
          <p:cNvSpPr>
            <a:spLocks/>
          </p:cNvSpPr>
          <p:nvPr/>
        </p:nvSpPr>
        <p:spPr bwMode="auto">
          <a:xfrm>
            <a:off x="8805715" y="5091703"/>
            <a:ext cx="1716817" cy="12567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38100" tIns="38100" rIns="38100" bIns="381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38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Eliminated </a:t>
            </a:r>
          </a:p>
          <a:p>
            <a:pPr marL="0" marR="0" lvl="0" indent="0" algn="ctr" defTabSz="914400" rtl="0" eaLnBrk="1" fontAlgn="base" latinLnBrk="0" hangingPunct="1">
              <a:lnSpc>
                <a:spcPts val="3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61 </a:t>
            </a:r>
          </a:p>
          <a:p>
            <a:pPr marL="0" marR="0" lvl="0" indent="0" algn="ctr" defTabSz="914400" rtl="0" eaLnBrk="1" fontAlgn="base" latinLnBrk="0" hangingPunct="1">
              <a:lnSpc>
                <a:spcPts val="2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Payments</a:t>
            </a: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561F12CF-DD3D-E84B-BB29-463862CFD320}"/>
              </a:ext>
            </a:extLst>
          </p:cNvPr>
          <p:cNvGrpSpPr>
            <a:grpSpLocks/>
          </p:cNvGrpSpPr>
          <p:nvPr/>
        </p:nvGrpSpPr>
        <p:grpSpPr bwMode="auto">
          <a:xfrm>
            <a:off x="4874263" y="5098800"/>
            <a:ext cx="2972091" cy="1925758"/>
            <a:chOff x="0" y="0"/>
            <a:chExt cx="2208" cy="122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7535D53-99EF-B743-B3D5-559335E4C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208" cy="96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0A023C5-5C47-7F40-AA8A-3A44A5D5B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" y="75"/>
              <a:ext cx="1579" cy="1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38100" bIns="381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31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Cancelled 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35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$59,153.19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31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itchFamily="-84" charset="0"/>
                  <a:ea typeface="MS PGothic" pitchFamily="34" charset="-128"/>
                  <a:cs typeface="Arial" charset="0"/>
                  <a:sym typeface="Arial Bold" pitchFamily="-84" charset="0"/>
                </a:rPr>
                <a:t>Interest 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41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endParaRPr>
            </a:p>
          </p:txBody>
        </p:sp>
      </p:grpSp>
      <p:sp>
        <p:nvSpPr>
          <p:cNvPr id="25" name="Bent-Up Arrow 24">
            <a:extLst>
              <a:ext uri="{FF2B5EF4-FFF2-40B4-BE49-F238E27FC236}">
                <a16:creationId xmlns:a16="http://schemas.microsoft.com/office/drawing/2014/main" id="{2696730D-7684-4346-8E4D-24FD9884F0D8}"/>
              </a:ext>
            </a:extLst>
          </p:cNvPr>
          <p:cNvSpPr/>
          <p:nvPr/>
        </p:nvSpPr>
        <p:spPr>
          <a:xfrm>
            <a:off x="3912681" y="4956653"/>
            <a:ext cx="838167" cy="731520"/>
          </a:xfrm>
          <a:prstGeom prst="bentUpArrow">
            <a:avLst>
              <a:gd name="adj1" fmla="val 30435"/>
              <a:gd name="adj2" fmla="val 25000"/>
              <a:gd name="adj3" fmla="val 25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A53EA735-4950-A94E-9F92-CC9945E2E21D}"/>
              </a:ext>
            </a:extLst>
          </p:cNvPr>
          <p:cNvSpPr/>
          <p:nvPr/>
        </p:nvSpPr>
        <p:spPr>
          <a:xfrm>
            <a:off x="983744" y="3361600"/>
            <a:ext cx="978408" cy="642138"/>
          </a:xfrm>
          <a:prstGeom prst="righ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0393BD76-90A5-FC41-9A03-BC3AD4B2AF75}"/>
              </a:ext>
            </a:extLst>
          </p:cNvPr>
          <p:cNvSpPr/>
          <p:nvPr/>
        </p:nvSpPr>
        <p:spPr>
          <a:xfrm>
            <a:off x="983744" y="4109182"/>
            <a:ext cx="978408" cy="642138"/>
          </a:xfrm>
          <a:prstGeom prst="righ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Left Arrow 26">
            <a:extLst>
              <a:ext uri="{FF2B5EF4-FFF2-40B4-BE49-F238E27FC236}">
                <a16:creationId xmlns:a16="http://schemas.microsoft.com/office/drawing/2014/main" id="{943AE9E3-EE7B-674A-A711-D45E2AF958AA}"/>
              </a:ext>
            </a:extLst>
          </p:cNvPr>
          <p:cNvSpPr/>
          <p:nvPr/>
        </p:nvSpPr>
        <p:spPr>
          <a:xfrm flipH="1">
            <a:off x="983743" y="2612956"/>
            <a:ext cx="998327" cy="642138"/>
          </a:xfrm>
          <a:prstGeom prst="lef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C0880B7-88F1-E54E-9EB9-998AAB2CB4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886" flipH="1">
            <a:off x="9513593" y="1421212"/>
            <a:ext cx="1231556" cy="1548318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8EA967-7D99-6D4A-BA81-3B83F83BAB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886" flipH="1">
            <a:off x="9503632" y="2159948"/>
            <a:ext cx="1231556" cy="15483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307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3" grpId="1" animBg="1"/>
      <p:bldP spid="15" grpId="0" build="allAtOnce"/>
      <p:bldP spid="17" grpId="0"/>
      <p:bldP spid="19" grpId="0" animBg="1"/>
      <p:bldP spid="19" grpId="1" animBg="1"/>
      <p:bldP spid="20" grpId="0" animBg="1"/>
      <p:bldP spid="21" grpId="0"/>
      <p:bldP spid="25" grpId="0" animBg="1"/>
      <p:bldP spid="5" grpId="0" animBg="1"/>
      <p:bldP spid="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2">
            <a:extLst>
              <a:ext uri="{FF2B5EF4-FFF2-40B4-BE49-F238E27FC236}">
                <a16:creationId xmlns:a16="http://schemas.microsoft.com/office/drawing/2014/main" id="{C2359FA9-A457-394B-BE24-003EE76207CC}"/>
              </a:ext>
            </a:extLst>
          </p:cNvPr>
          <p:cNvSpPr>
            <a:spLocks/>
          </p:cNvSpPr>
          <p:nvPr/>
        </p:nvSpPr>
        <p:spPr bwMode="auto">
          <a:xfrm>
            <a:off x="4089862" y="262023"/>
            <a:ext cx="6127330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Dashboard After 7 Months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BB79897A-79DE-0A48-B8F7-34533442A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262" y="1219200"/>
            <a:ext cx="10710246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3C06A17-C766-A446-B283-F082B47637F9}"/>
              </a:ext>
            </a:extLst>
          </p:cNvPr>
          <p:cNvSpPr/>
          <p:nvPr/>
        </p:nvSpPr>
        <p:spPr>
          <a:xfrm>
            <a:off x="1916692" y="5459509"/>
            <a:ext cx="5760005" cy="4322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HELOC	                  1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Mortgage	             $2,934.30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FFB74CC-F219-B447-BEA8-30CF6BF57574}"/>
              </a:ext>
            </a:extLst>
          </p:cNvPr>
          <p:cNvSpPr/>
          <p:nvPr/>
        </p:nvSpPr>
        <p:spPr>
          <a:xfrm>
            <a:off x="1197033" y="1219200"/>
            <a:ext cx="3084747" cy="1058486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sx="102000" sy="102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Years to Pay Off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C6A4396-B33C-E640-9A0F-AECB5FEA3AE2}"/>
              </a:ext>
            </a:extLst>
          </p:cNvPr>
          <p:cNvSpPr/>
          <p:nvPr/>
        </p:nvSpPr>
        <p:spPr>
          <a:xfrm>
            <a:off x="4621876" y="1219201"/>
            <a:ext cx="3054821" cy="1058486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sx="102000" sy="102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Interest Remaining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$60,424.30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B76BA65-0C5F-6940-A9D1-F116F2CE4652}"/>
              </a:ext>
            </a:extLst>
          </p:cNvPr>
          <p:cNvSpPr/>
          <p:nvPr/>
        </p:nvSpPr>
        <p:spPr>
          <a:xfrm>
            <a:off x="7995137" y="1219200"/>
            <a:ext cx="3560987" cy="1058488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sx="102000" sy="102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Potential Saved         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$164,600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$59,153</a:t>
            </a:r>
          </a:p>
        </p:txBody>
      </p:sp>
    </p:spTree>
    <p:extLst>
      <p:ext uri="{BB962C8B-B14F-4D97-AF65-F5344CB8AC3E}">
        <p14:creationId xmlns:p14="http://schemas.microsoft.com/office/powerpoint/2010/main" val="101194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985F3AB-59DA-E047-938F-26E10B5975F5}"/>
              </a:ext>
            </a:extLst>
          </p:cNvPr>
          <p:cNvGraphicFramePr>
            <a:graphicFrameLocks noGrp="1"/>
          </p:cNvGraphicFramePr>
          <p:nvPr/>
        </p:nvGraphicFramePr>
        <p:xfrm>
          <a:off x="4029437" y="1304079"/>
          <a:ext cx="7373642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722">
                  <a:extLst>
                    <a:ext uri="{9D8B030D-6E8A-4147-A177-3AD203B41FA5}">
                      <a16:colId xmlns:a16="http://schemas.microsoft.com/office/drawing/2014/main" val="1172212642"/>
                    </a:ext>
                  </a:extLst>
                </a:gridCol>
                <a:gridCol w="3715920">
                  <a:extLst>
                    <a:ext uri="{9D8B030D-6E8A-4147-A177-3AD203B41FA5}">
                      <a16:colId xmlns:a16="http://schemas.microsoft.com/office/drawing/2014/main" val="4142460528"/>
                    </a:ext>
                  </a:extLst>
                </a:gridCol>
              </a:tblGrid>
              <a:tr h="24797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Conventional Plan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Money Max Account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1378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pperplate" panose="02000504000000020004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pperplate" panose="02000504000000020004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65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366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716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347948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347E5CA-BA1A-714D-A403-DC57743AB34A}"/>
              </a:ext>
            </a:extLst>
          </p:cNvPr>
          <p:cNvSpPr txBox="1"/>
          <p:nvPr/>
        </p:nvSpPr>
        <p:spPr>
          <a:xfrm>
            <a:off x="1" y="1916723"/>
            <a:ext cx="3938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Mortgage: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Balance after 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Months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to Pay-Off: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Interest PAID: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ED29E6-C9B0-CC46-A895-3470ED328A45}"/>
              </a:ext>
            </a:extLst>
          </p:cNvPr>
          <p:cNvSpPr/>
          <p:nvPr/>
        </p:nvSpPr>
        <p:spPr>
          <a:xfrm>
            <a:off x="4757485" y="251504"/>
            <a:ext cx="5607027" cy="6769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30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How Do We Compare?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E6D578-4F2F-934A-ABEE-AE63AEA78B6E}"/>
              </a:ext>
            </a:extLst>
          </p:cNvPr>
          <p:cNvSpPr/>
          <p:nvPr/>
        </p:nvSpPr>
        <p:spPr>
          <a:xfrm>
            <a:off x="5107893" y="1896332"/>
            <a:ext cx="1786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$200,000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D4A720-30ED-BC48-B489-24A7D35D02D3}"/>
              </a:ext>
            </a:extLst>
          </p:cNvPr>
          <p:cNvSpPr/>
          <p:nvPr/>
        </p:nvSpPr>
        <p:spPr>
          <a:xfrm>
            <a:off x="8794802" y="1890468"/>
            <a:ext cx="1786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$200,000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07FBC9-657E-3045-AFA5-FF4644A87609}"/>
              </a:ext>
            </a:extLst>
          </p:cNvPr>
          <p:cNvSpPr/>
          <p:nvPr/>
        </p:nvSpPr>
        <p:spPr>
          <a:xfrm>
            <a:off x="5114368" y="2464908"/>
            <a:ext cx="1925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$198,585 *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893904-E37D-0543-911B-7A355514C6D0}"/>
              </a:ext>
            </a:extLst>
          </p:cNvPr>
          <p:cNvSpPr/>
          <p:nvPr/>
        </p:nvSpPr>
        <p:spPr>
          <a:xfrm>
            <a:off x="8808689" y="2450820"/>
            <a:ext cx="1965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$183,796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pperplate" panose="02000504000000020004" pitchFamily="2" charset="77"/>
                <a:ea typeface="+mn-ea"/>
                <a:cs typeface="Arial Hebrew Scholar" pitchFamily="2" charset="-79"/>
              </a:rPr>
              <a:t>*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77CB2-C044-B445-92DF-32BFB2360661}"/>
              </a:ext>
            </a:extLst>
          </p:cNvPr>
          <p:cNvSpPr/>
          <p:nvPr/>
        </p:nvSpPr>
        <p:spPr>
          <a:xfrm>
            <a:off x="5085594" y="2970541"/>
            <a:ext cx="175496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pperplate" panose="02000504000000020004" pitchFamily="2" charset="77"/>
                <a:ea typeface="+mn-ea"/>
                <a:cs typeface="Arial Hebrew Scholar" pitchFamily="2" charset="-79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Years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0CEB52-6F3C-D74B-8BAD-AD1563259DB7}"/>
              </a:ext>
            </a:extLst>
          </p:cNvPr>
          <p:cNvSpPr/>
          <p:nvPr/>
        </p:nvSpPr>
        <p:spPr>
          <a:xfrm>
            <a:off x="8801502" y="2984329"/>
            <a:ext cx="17373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9.9 Years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17ADE1-ED3D-2E41-BFEB-B5B5DEA955D8}"/>
              </a:ext>
            </a:extLst>
          </p:cNvPr>
          <p:cNvSpPr/>
          <p:nvPr/>
        </p:nvSpPr>
        <p:spPr>
          <a:xfrm>
            <a:off x="5107140" y="3534777"/>
            <a:ext cx="19656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$231,677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pperplate" panose="02000504000000020004" pitchFamily="2" charset="77"/>
                <a:ea typeface="+mn-ea"/>
                <a:cs typeface="Arial Hebrew Scholar" pitchFamily="2" charset="-79"/>
              </a:rPr>
              <a:t>*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8B30E7-4011-E24B-8FAA-A6780EBA552B}"/>
              </a:ext>
            </a:extLst>
          </p:cNvPr>
          <p:cNvSpPr/>
          <p:nvPr/>
        </p:nvSpPr>
        <p:spPr>
          <a:xfrm>
            <a:off x="8884106" y="3556551"/>
            <a:ext cx="1765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$67,077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pperplate" panose="02000504000000020004" pitchFamily="2" charset="77"/>
                <a:ea typeface="+mn-ea"/>
                <a:cs typeface="Arial Hebrew Scholar" pitchFamily="2" charset="-79"/>
              </a:rPr>
              <a:t>*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7EF9F-6EE8-1F46-B3F6-78E16473E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62" y="4087997"/>
            <a:ext cx="7928079" cy="2590800"/>
          </a:xfrm>
          <a:prstGeom prst="rect">
            <a:avLst/>
          </a:pr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444AB356-E174-A946-A242-5F6ABC2D620B}"/>
              </a:ext>
            </a:extLst>
          </p:cNvPr>
          <p:cNvSpPr/>
          <p:nvPr/>
        </p:nvSpPr>
        <p:spPr>
          <a:xfrm rot="16553921">
            <a:off x="4953830" y="3813012"/>
            <a:ext cx="3658531" cy="4834197"/>
          </a:xfrm>
          <a:prstGeom prst="arc">
            <a:avLst>
              <a:gd name="adj1" fmla="val 18479948"/>
              <a:gd name="adj2" fmla="val 2376345"/>
            </a:avLst>
          </a:prstGeom>
          <a:ln w="63500">
            <a:solidFill>
              <a:srgbClr val="1F4A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B58C97-F04A-E24B-B999-07B84469D8A2}"/>
              </a:ext>
            </a:extLst>
          </p:cNvPr>
          <p:cNvSpPr txBox="1"/>
          <p:nvPr/>
        </p:nvSpPr>
        <p:spPr>
          <a:xfrm>
            <a:off x="6069874" y="4185516"/>
            <a:ext cx="12061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Choose 1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BB73AA9B-A460-BF45-BB74-BA79AD48BE0B}"/>
              </a:ext>
            </a:extLst>
          </p:cNvPr>
          <p:cNvSpPr/>
          <p:nvPr/>
        </p:nvSpPr>
        <p:spPr>
          <a:xfrm rot="9203717">
            <a:off x="5157323" y="4614428"/>
            <a:ext cx="268296" cy="218433"/>
          </a:xfrm>
          <a:prstGeom prst="rightArrow">
            <a:avLst>
              <a:gd name="adj1" fmla="val 28948"/>
              <a:gd name="adj2" fmla="val 50000"/>
            </a:avLst>
          </a:prstGeom>
          <a:solidFill>
            <a:srgbClr val="1F4A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EF8F365F-A01B-2C43-978D-B0FD7F44C525}"/>
              </a:ext>
            </a:extLst>
          </p:cNvPr>
          <p:cNvSpPr/>
          <p:nvPr/>
        </p:nvSpPr>
        <p:spPr>
          <a:xfrm rot="1697765">
            <a:off x="8087761" y="4705703"/>
            <a:ext cx="268296" cy="218433"/>
          </a:xfrm>
          <a:prstGeom prst="rightArrow">
            <a:avLst>
              <a:gd name="adj1" fmla="val 28948"/>
              <a:gd name="adj2" fmla="val 50000"/>
            </a:avLst>
          </a:prstGeom>
          <a:solidFill>
            <a:srgbClr val="1F4A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E9BF4C3E-B92F-6A45-8599-B35B233A48D4}"/>
              </a:ext>
            </a:extLst>
          </p:cNvPr>
          <p:cNvSpPr/>
          <p:nvPr/>
        </p:nvSpPr>
        <p:spPr>
          <a:xfrm rot="19534637">
            <a:off x="8127854" y="4839291"/>
            <a:ext cx="1500775" cy="95254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Years</a:t>
            </a:r>
          </a:p>
        </p:txBody>
      </p:sp>
      <p:sp>
        <p:nvSpPr>
          <p:cNvPr id="21" name="Explosion 2 20">
            <a:extLst>
              <a:ext uri="{FF2B5EF4-FFF2-40B4-BE49-F238E27FC236}">
                <a16:creationId xmlns:a16="http://schemas.microsoft.com/office/drawing/2014/main" id="{60089E2C-46FD-AC43-AAD6-BD003AC75F8C}"/>
              </a:ext>
            </a:extLst>
          </p:cNvPr>
          <p:cNvSpPr/>
          <p:nvPr/>
        </p:nvSpPr>
        <p:spPr>
          <a:xfrm rot="1623873">
            <a:off x="7342381" y="3969736"/>
            <a:ext cx="3489505" cy="2509528"/>
          </a:xfrm>
          <a:prstGeom prst="irregularSeal2">
            <a:avLst/>
          </a:prstGeom>
          <a:solidFill>
            <a:srgbClr val="0000CC"/>
          </a:solidFill>
          <a:ln w="22225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14FDDEB-3473-C248-9E3F-917109B425CF}"/>
              </a:ext>
            </a:extLst>
          </p:cNvPr>
          <p:cNvSpPr/>
          <p:nvPr/>
        </p:nvSpPr>
        <p:spPr>
          <a:xfrm rot="821975">
            <a:off x="6945810" y="4722870"/>
            <a:ext cx="3910519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$164,600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AB72CEA-8725-DC40-BF62-1FA1EC803760}"/>
              </a:ext>
            </a:extLst>
          </p:cNvPr>
          <p:cNvSpPr/>
          <p:nvPr/>
        </p:nvSpPr>
        <p:spPr>
          <a:xfrm>
            <a:off x="9197712" y="5960433"/>
            <a:ext cx="1976324" cy="611187"/>
          </a:xfrm>
          <a:prstGeom prst="roundRect">
            <a:avLst/>
          </a:prstGeom>
          <a:solidFill>
            <a:srgbClr val="0000CC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- 20 Years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73407E0-AED5-B043-A90F-5A9EE1F6F79E}"/>
              </a:ext>
            </a:extLst>
          </p:cNvPr>
          <p:cNvSpPr/>
          <p:nvPr/>
        </p:nvSpPr>
        <p:spPr>
          <a:xfrm>
            <a:off x="4937377" y="1979071"/>
            <a:ext cx="2051402" cy="97321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5.7 Years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$183,922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2E88D4-10AD-F245-AF87-0BF4231339CE}"/>
              </a:ext>
            </a:extLst>
          </p:cNvPr>
          <p:cNvSpPr txBox="1"/>
          <p:nvPr/>
        </p:nvSpPr>
        <p:spPr>
          <a:xfrm>
            <a:off x="3632659" y="6099177"/>
            <a:ext cx="4378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Company Website for Details… Results Vary</a:t>
            </a: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D490D5E2-E0B9-4646-A430-454862031356}"/>
              </a:ext>
            </a:extLst>
          </p:cNvPr>
          <p:cNvSpPr/>
          <p:nvPr/>
        </p:nvSpPr>
        <p:spPr>
          <a:xfrm rot="19534637">
            <a:off x="3287179" y="4942258"/>
            <a:ext cx="1596888" cy="952542"/>
          </a:xfrm>
          <a:prstGeom prst="leftArrow">
            <a:avLst/>
          </a:prstGeom>
          <a:solidFill>
            <a:srgbClr val="0000CC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9.9 Years </a:t>
            </a:r>
          </a:p>
        </p:txBody>
      </p:sp>
    </p:spTree>
    <p:extLst>
      <p:ext uri="{BB962C8B-B14F-4D97-AF65-F5344CB8AC3E}">
        <p14:creationId xmlns:p14="http://schemas.microsoft.com/office/powerpoint/2010/main" val="287234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 animBg="1"/>
      <p:bldP spid="13" grpId="0" animBg="1"/>
      <p:bldP spid="16" grpId="0" animBg="1"/>
      <p:bldP spid="17" grpId="0" animBg="1"/>
      <p:bldP spid="20" grpId="0" animBg="1"/>
      <p:bldP spid="21" grpId="0" animBg="1"/>
      <p:bldP spid="22" grpId="0"/>
      <p:bldP spid="23" grpId="0" animBg="1"/>
      <p:bldP spid="24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E8434-564D-DC47-918F-38123B26D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68" y="1390863"/>
            <a:ext cx="11115146" cy="52018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A71747-68A2-4D46-95E4-9D0B326DFD45}"/>
              </a:ext>
            </a:extLst>
          </p:cNvPr>
          <p:cNvSpPr/>
          <p:nvPr/>
        </p:nvSpPr>
        <p:spPr>
          <a:xfrm>
            <a:off x="431180" y="3842667"/>
            <a:ext cx="2786768" cy="2750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89E1AD-0A1B-8740-845C-A7E78B15056D}"/>
              </a:ext>
            </a:extLst>
          </p:cNvPr>
          <p:cNvSpPr/>
          <p:nvPr/>
        </p:nvSpPr>
        <p:spPr>
          <a:xfrm>
            <a:off x="1939128" y="4644838"/>
            <a:ext cx="3450541" cy="1856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90E1A0-CA97-1449-84F0-8280D97072DD}"/>
              </a:ext>
            </a:extLst>
          </p:cNvPr>
          <p:cNvSpPr/>
          <p:nvPr/>
        </p:nvSpPr>
        <p:spPr>
          <a:xfrm>
            <a:off x="5307269" y="4957142"/>
            <a:ext cx="3339681" cy="17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5C9C0C-F050-B64F-AE5C-3F8F4A76EBEE}"/>
              </a:ext>
            </a:extLst>
          </p:cNvPr>
          <p:cNvSpPr/>
          <p:nvPr/>
        </p:nvSpPr>
        <p:spPr>
          <a:xfrm>
            <a:off x="7833856" y="2988768"/>
            <a:ext cx="3805775" cy="3832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4A247B-8F9E-234F-8CF3-5F1713EEC74D}"/>
              </a:ext>
            </a:extLst>
          </p:cNvPr>
          <p:cNvSpPr/>
          <p:nvPr/>
        </p:nvSpPr>
        <p:spPr>
          <a:xfrm>
            <a:off x="3622571" y="4620872"/>
            <a:ext cx="5084487" cy="158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9A0C51-9AA7-064E-9E56-A23D17A5D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593" y="4989179"/>
            <a:ext cx="2084512" cy="1384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E37858-B83B-A046-AEEF-7BC637B2D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5497" y="2983093"/>
            <a:ext cx="2373652" cy="8044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1B5E8E-6B38-0344-87AE-2B4F09F00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707" y="3774285"/>
            <a:ext cx="1720131" cy="1256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775EEF-887C-7444-BD30-5A03EE959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3260" y="4776510"/>
            <a:ext cx="2421976" cy="6989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04BA4B-CE67-4A4A-8A24-4188813A11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2468" y="5634761"/>
            <a:ext cx="2301902" cy="95609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9ED4C93-5C56-1F44-9296-74122E169320}"/>
              </a:ext>
            </a:extLst>
          </p:cNvPr>
          <p:cNvSpPr/>
          <p:nvPr/>
        </p:nvSpPr>
        <p:spPr>
          <a:xfrm>
            <a:off x="930681" y="1638386"/>
            <a:ext cx="2603451" cy="2479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E67DDE-F077-1944-84C1-3D97B41AEAE5}"/>
              </a:ext>
            </a:extLst>
          </p:cNvPr>
          <p:cNvSpPr/>
          <p:nvPr/>
        </p:nvSpPr>
        <p:spPr>
          <a:xfrm>
            <a:off x="2745830" y="2175375"/>
            <a:ext cx="2643839" cy="1082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1549FB-0398-AF45-9B8A-AD245762CF2E}"/>
              </a:ext>
            </a:extLst>
          </p:cNvPr>
          <p:cNvSpPr/>
          <p:nvPr/>
        </p:nvSpPr>
        <p:spPr>
          <a:xfrm>
            <a:off x="3300571" y="3707047"/>
            <a:ext cx="5139196" cy="979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8F6AC6-F8B0-5B41-B2E3-CCA6E3D152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425" y="3938155"/>
            <a:ext cx="2603451" cy="1467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800925-8771-5948-8B39-C1E08C7A407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395" y="3764365"/>
            <a:ext cx="2837303" cy="82085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E5C76DA-86FA-E548-B027-DE1446168015}"/>
              </a:ext>
            </a:extLst>
          </p:cNvPr>
          <p:cNvSpPr/>
          <p:nvPr/>
        </p:nvSpPr>
        <p:spPr>
          <a:xfrm>
            <a:off x="7095806" y="1479151"/>
            <a:ext cx="2463796" cy="984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9DADAD-0DCA-C74D-9581-0E2A427F54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5301" y="1554030"/>
            <a:ext cx="2120405" cy="932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035687-81ED-CC45-BDEE-2F3AAB53D7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8752" y="3905247"/>
            <a:ext cx="2859955" cy="1006629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9F7F3A54-47A8-464B-A17B-6CAE0217B526}"/>
              </a:ext>
            </a:extLst>
          </p:cNvPr>
          <p:cNvSpPr/>
          <p:nvPr/>
        </p:nvSpPr>
        <p:spPr>
          <a:xfrm rot="2096217">
            <a:off x="7448818" y="5091876"/>
            <a:ext cx="1133346" cy="665644"/>
          </a:xfrm>
          <a:prstGeom prst="rightArrow">
            <a:avLst>
              <a:gd name="adj1" fmla="val 55060"/>
              <a:gd name="adj2" fmla="val 5000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035534-8D3A-204B-AC12-D23E08D634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072" y="5588453"/>
            <a:ext cx="1527994" cy="1049531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1297DE1-BAA7-F74E-A87A-FAD2090D101E}"/>
              </a:ext>
            </a:extLst>
          </p:cNvPr>
          <p:cNvSpPr/>
          <p:nvPr/>
        </p:nvSpPr>
        <p:spPr>
          <a:xfrm>
            <a:off x="4482130" y="227807"/>
            <a:ext cx="5179428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Disruptive 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9AAFD-E1C3-F549-8D51-44AB8576E4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720" y="1410333"/>
            <a:ext cx="2786768" cy="18888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7F2504-3BC4-D64A-B11C-81ABDE8C155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81" y="3305394"/>
            <a:ext cx="2321447" cy="821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66A88F-B5FD-8E4A-AE70-3EA798C216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83388" y="2364209"/>
            <a:ext cx="2321448" cy="961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2ED02F-743F-4092-974E-0BE2010859C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729" y="4958821"/>
            <a:ext cx="1213017" cy="17479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719E02F-BAD3-436B-B065-85BC7157284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178" y="5347786"/>
            <a:ext cx="1444145" cy="76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2">
            <a:extLst>
              <a:ext uri="{FF2B5EF4-FFF2-40B4-BE49-F238E27FC236}">
                <a16:creationId xmlns:a16="http://schemas.microsoft.com/office/drawing/2014/main" id="{553BEAAC-BA03-6843-845C-EECE4AEE8240}"/>
              </a:ext>
            </a:extLst>
          </p:cNvPr>
          <p:cNvSpPr>
            <a:spLocks/>
          </p:cNvSpPr>
          <p:nvPr/>
        </p:nvSpPr>
        <p:spPr bwMode="auto">
          <a:xfrm>
            <a:off x="4589585" y="246185"/>
            <a:ext cx="5019928" cy="744059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The Money Max Account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7DFC32C-27F6-D244-8E4C-8EF91617F305}"/>
              </a:ext>
            </a:extLst>
          </p:cNvPr>
          <p:cNvSpPr txBox="1">
            <a:spLocks noChangeArrowheads="1"/>
          </p:cNvSpPr>
          <p:nvPr/>
        </p:nvSpPr>
        <p:spPr>
          <a:xfrm>
            <a:off x="2755203" y="1632888"/>
            <a:ext cx="8030818" cy="436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4675" marR="0" lvl="0" indent="-574675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Wingdings" pitchFamily="2" charset="2"/>
              <a:buChar char="q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 charset="0"/>
              </a:rPr>
              <a:t>Home Equity Line of Credit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Lucida Grande" charset="0"/>
            </a:endParaRPr>
          </a:p>
          <a:p>
            <a:pPr marL="574675" marR="0" lvl="0" indent="-574675" algn="l" defTabSz="9144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Wingdings" pitchFamily="2" charset="2"/>
              <a:buChar char="q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 charset="0"/>
              </a:rPr>
              <a:t>Personal Line of Credit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Lucida Grande" charset="0"/>
            </a:endParaRPr>
          </a:p>
          <a:p>
            <a:pPr marL="574675" marR="0" lvl="0" indent="-574675" algn="l" defTabSz="9144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Wingdings" pitchFamily="2" charset="2"/>
              <a:buChar char="q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 charset="0"/>
              </a:rPr>
              <a:t>Commercial Line of Credit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Lucida Grande" charset="0"/>
            </a:endParaRPr>
          </a:p>
          <a:p>
            <a:pPr marL="574675" marR="0" lvl="0" indent="-574675" algn="l" defTabSz="9144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Wingdings" pitchFamily="2" charset="2"/>
              <a:buChar char="q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 charset="0"/>
              </a:rPr>
              <a:t>Secured Line of Credit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  <a:sym typeface="Arial" charset="0"/>
            </a:endParaRPr>
          </a:p>
          <a:p>
            <a:pPr marL="574675" marR="0" lvl="0" indent="-574675" algn="l" defTabSz="9144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Wingdings" pitchFamily="2" charset="2"/>
              <a:buChar char="q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 charset="0"/>
              </a:rPr>
              <a:t>Credit Card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Lucida Grande" charset="0"/>
            </a:endParaRPr>
          </a:p>
          <a:p>
            <a:pPr marL="304800" marR="0" lvl="0" indent="-3048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2EE31C"/>
              </a:buClr>
              <a:buSzPct val="120000"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Lucida Grande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B9C0018-29D5-B94A-96E1-6C5C1998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8031771" y="3203733"/>
            <a:ext cx="3858911" cy="3161234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9A2306-F964-1146-B519-55CB0E46A335}"/>
              </a:ext>
            </a:extLst>
          </p:cNvPr>
          <p:cNvSpPr txBox="1"/>
          <p:nvPr/>
        </p:nvSpPr>
        <p:spPr>
          <a:xfrm>
            <a:off x="2554756" y="5266694"/>
            <a:ext cx="6374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works with just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Checking &amp; Savings Account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B8AF7D-6D81-FC43-A91A-CBC173D97A2F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751">
            <a:off x="3375088" y="1988752"/>
            <a:ext cx="5441824" cy="57154"/>
          </a:xfrm>
          <a:prstGeom prst="rect">
            <a:avLst/>
          </a:prstGeom>
          <a:solidFill>
            <a:srgbClr val="C00000"/>
          </a:solidFill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ABA7F7-9D02-384D-BE61-9C7595A63835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751">
            <a:off x="3393167" y="2720958"/>
            <a:ext cx="4687690" cy="45719"/>
          </a:xfrm>
          <a:prstGeom prst="rect">
            <a:avLst/>
          </a:prstGeom>
          <a:solidFill>
            <a:srgbClr val="C00000"/>
          </a:solidFill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9E1C4-EF91-EA44-A145-2D0892D0583B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751" flipV="1">
            <a:off x="3353254" y="3431758"/>
            <a:ext cx="5443080" cy="45719"/>
          </a:xfrm>
          <a:prstGeom prst="rect">
            <a:avLst/>
          </a:prstGeom>
          <a:solidFill>
            <a:srgbClr val="C00000"/>
          </a:solidFill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03912-508D-F546-B0AE-843BA7C47B79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751">
            <a:off x="3393303" y="4173343"/>
            <a:ext cx="4510465" cy="45719"/>
          </a:xfrm>
          <a:prstGeom prst="rect">
            <a:avLst/>
          </a:prstGeom>
          <a:solidFill>
            <a:srgbClr val="C00000"/>
          </a:solidFill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20481-8D74-2441-A105-7F5A58B6BF19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751">
            <a:off x="3451133" y="4885973"/>
            <a:ext cx="2645087" cy="65460"/>
          </a:xfrm>
          <a:prstGeom prst="rect">
            <a:avLst/>
          </a:prstGeom>
          <a:solidFill>
            <a:srgbClr val="C00000"/>
          </a:solidFill>
          <a:ln w="63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6983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C3CF20-82B6-7747-9D24-FF9EC1E4C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837" y="13648"/>
            <a:ext cx="13037225" cy="72855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607552" y="6170228"/>
            <a:ext cx="2240738" cy="706437"/>
          </a:xfrm>
          <a:prstGeom prst="rect">
            <a:avLst/>
          </a:prstGeom>
          <a:solidFill>
            <a:srgbClr val="FF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1524000" y="5958840"/>
            <a:ext cx="2026920" cy="8991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02" name="Rectangle 12"/>
          <p:cNvSpPr>
            <a:spLocks noChangeArrowheads="1"/>
          </p:cNvSpPr>
          <p:nvPr/>
        </p:nvSpPr>
        <p:spPr bwMode="auto">
          <a:xfrm>
            <a:off x="2616750" y="2971800"/>
            <a:ext cx="1816187" cy="3581400"/>
          </a:xfrm>
          <a:prstGeom prst="rect">
            <a:avLst/>
          </a:prstGeom>
          <a:solidFill>
            <a:srgbClr val="D1FA04"/>
          </a:solidFill>
          <a:ln w="9525"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D1FA04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+mn-cs"/>
            </a:endParaRPr>
          </a:p>
        </p:txBody>
      </p:sp>
      <p:sp>
        <p:nvSpPr>
          <p:cNvPr id="460803" name="Rectangle 12"/>
          <p:cNvSpPr>
            <a:spLocks noChangeArrowheads="1"/>
          </p:cNvSpPr>
          <p:nvPr/>
        </p:nvSpPr>
        <p:spPr bwMode="auto">
          <a:xfrm>
            <a:off x="9000931" y="2994498"/>
            <a:ext cx="1618016" cy="3581400"/>
          </a:xfrm>
          <a:prstGeom prst="rect">
            <a:avLst/>
          </a:prstGeom>
          <a:solidFill>
            <a:srgbClr val="BB4556">
              <a:alpha val="78038"/>
            </a:srgbClr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9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+mn-cs"/>
            </a:endParaRPr>
          </a:p>
        </p:txBody>
      </p:sp>
      <p:sp>
        <p:nvSpPr>
          <p:cNvPr id="459779" name="Rectangle 12"/>
          <p:cNvSpPr>
            <a:spLocks noChangeArrowheads="1"/>
          </p:cNvSpPr>
          <p:nvPr/>
        </p:nvSpPr>
        <p:spPr bwMode="auto">
          <a:xfrm>
            <a:off x="9038379" y="2994498"/>
            <a:ext cx="1589231" cy="3581400"/>
          </a:xfrm>
          <a:prstGeom prst="rect">
            <a:avLst/>
          </a:prstGeom>
          <a:solidFill>
            <a:srgbClr val="CB5D60"/>
          </a:solidFill>
          <a:ln w="9525"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9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+mn-cs"/>
            </a:endParaRPr>
          </a:p>
        </p:txBody>
      </p:sp>
      <p:sp>
        <p:nvSpPr>
          <p:cNvPr id="460804" name="Text Box 4"/>
          <p:cNvSpPr txBox="1">
            <a:spLocks noChangeArrowheads="1"/>
          </p:cNvSpPr>
          <p:nvPr/>
        </p:nvSpPr>
        <p:spPr bwMode="auto">
          <a:xfrm>
            <a:off x="5554500" y="228337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Savings </a:t>
            </a:r>
          </a:p>
        </p:txBody>
      </p:sp>
      <p:sp>
        <p:nvSpPr>
          <p:cNvPr id="460805" name="Rectangle 12"/>
          <p:cNvSpPr>
            <a:spLocks noChangeArrowheads="1"/>
          </p:cNvSpPr>
          <p:nvPr/>
        </p:nvSpPr>
        <p:spPr bwMode="auto">
          <a:xfrm>
            <a:off x="5783100" y="2971800"/>
            <a:ext cx="1832376" cy="3581400"/>
          </a:xfrm>
          <a:prstGeom prst="rect">
            <a:avLst/>
          </a:prstGeom>
          <a:solidFill>
            <a:srgbClr val="9A9ADE"/>
          </a:solidFill>
          <a:ln w="9525"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+mn-cs"/>
            </a:endParaRPr>
          </a:p>
        </p:txBody>
      </p:sp>
      <p:sp>
        <p:nvSpPr>
          <p:cNvPr id="37895" name="Text Box 6"/>
          <p:cNvSpPr txBox="1">
            <a:spLocks noChangeArrowheads="1"/>
          </p:cNvSpPr>
          <p:nvPr/>
        </p:nvSpPr>
        <p:spPr bwMode="auto">
          <a:xfrm>
            <a:off x="2427060" y="228337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Checking</a:t>
            </a:r>
          </a:p>
        </p:txBody>
      </p:sp>
      <p:sp>
        <p:nvSpPr>
          <p:cNvPr id="460807" name="Text Box 7"/>
          <p:cNvSpPr txBox="1">
            <a:spLocks noChangeArrowheads="1"/>
          </p:cNvSpPr>
          <p:nvPr/>
        </p:nvSpPr>
        <p:spPr bwMode="auto">
          <a:xfrm>
            <a:off x="8746721" y="1941539"/>
            <a:ext cx="19812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8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Strategic Debt Payoff</a:t>
            </a:r>
          </a:p>
        </p:txBody>
      </p:sp>
      <p:sp>
        <p:nvSpPr>
          <p:cNvPr id="460808" name="Text Box 8"/>
          <p:cNvSpPr txBox="1">
            <a:spLocks noChangeArrowheads="1"/>
          </p:cNvSpPr>
          <p:nvPr/>
        </p:nvSpPr>
        <p:spPr bwMode="auto">
          <a:xfrm>
            <a:off x="9071615" y="3055087"/>
            <a:ext cx="1371600" cy="38132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Debts</a:t>
            </a:r>
          </a:p>
        </p:txBody>
      </p:sp>
      <p:sp>
        <p:nvSpPr>
          <p:cNvPr id="460810" name="Rectangle 12"/>
          <p:cNvSpPr>
            <a:spLocks noChangeArrowheads="1"/>
          </p:cNvSpPr>
          <p:nvPr/>
        </p:nvSpPr>
        <p:spPr bwMode="auto">
          <a:xfrm>
            <a:off x="2616517" y="4171020"/>
            <a:ext cx="1828800" cy="2344533"/>
          </a:xfrm>
          <a:prstGeom prst="rect">
            <a:avLst/>
          </a:prstGeom>
          <a:solidFill>
            <a:srgbClr val="CC00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+mn-cs"/>
            </a:endParaRPr>
          </a:p>
        </p:txBody>
      </p:sp>
      <p:sp>
        <p:nvSpPr>
          <p:cNvPr id="460813" name="Rectangle 12"/>
          <p:cNvSpPr>
            <a:spLocks noChangeArrowheads="1"/>
          </p:cNvSpPr>
          <p:nvPr/>
        </p:nvSpPr>
        <p:spPr bwMode="auto">
          <a:xfrm>
            <a:off x="5794026" y="6184900"/>
            <a:ext cx="1828800" cy="381000"/>
          </a:xfrm>
          <a:prstGeom prst="rect">
            <a:avLst/>
          </a:prstGeom>
          <a:solidFill>
            <a:srgbClr val="0033CC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33CC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+mn-cs"/>
            </a:endParaRPr>
          </a:p>
        </p:txBody>
      </p:sp>
      <p:sp>
        <p:nvSpPr>
          <p:cNvPr id="460814" name="Rectangle 12"/>
          <p:cNvSpPr>
            <a:spLocks noChangeArrowheads="1"/>
          </p:cNvSpPr>
          <p:nvPr/>
        </p:nvSpPr>
        <p:spPr bwMode="auto">
          <a:xfrm>
            <a:off x="5798434" y="4610553"/>
            <a:ext cx="1828800" cy="1905000"/>
          </a:xfrm>
          <a:prstGeom prst="rect">
            <a:avLst/>
          </a:prstGeom>
          <a:solidFill>
            <a:srgbClr val="0033CC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33CC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+mn-cs"/>
            </a:endParaRPr>
          </a:p>
        </p:txBody>
      </p:sp>
      <p:sp>
        <p:nvSpPr>
          <p:cNvPr id="460815" name="Text Box 15"/>
          <p:cNvSpPr txBox="1">
            <a:spLocks noChangeArrowheads="1"/>
          </p:cNvSpPr>
          <p:nvPr/>
        </p:nvSpPr>
        <p:spPr bwMode="auto">
          <a:xfrm>
            <a:off x="7803924" y="376555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FT</a:t>
            </a:r>
          </a:p>
        </p:txBody>
      </p:sp>
      <p:sp>
        <p:nvSpPr>
          <p:cNvPr id="460823" name="Rectangle 12"/>
          <p:cNvSpPr>
            <a:spLocks noChangeArrowheads="1"/>
          </p:cNvSpPr>
          <p:nvPr/>
        </p:nvSpPr>
        <p:spPr bwMode="auto">
          <a:xfrm>
            <a:off x="2616750" y="6096000"/>
            <a:ext cx="1828800" cy="457200"/>
          </a:xfrm>
          <a:prstGeom prst="rect">
            <a:avLst/>
          </a:prstGeom>
          <a:solidFill>
            <a:srgbClr val="CC00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+mn-cs"/>
            </a:endParaRPr>
          </a:p>
        </p:txBody>
      </p:sp>
      <p:sp>
        <p:nvSpPr>
          <p:cNvPr id="37911" name="Text Box 24"/>
          <p:cNvSpPr txBox="1">
            <a:spLocks noChangeArrowheads="1"/>
          </p:cNvSpPr>
          <p:nvPr/>
        </p:nvSpPr>
        <p:spPr bwMode="auto">
          <a:xfrm>
            <a:off x="2477486" y="6104265"/>
            <a:ext cx="198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pitchFamily="34" charset="-128"/>
                <a:cs typeface="Arial Narrow" panose="020B0604020202020204" pitchFamily="34" charset="0"/>
              </a:rPr>
              <a:t>Minimum Reserve</a:t>
            </a:r>
          </a:p>
        </p:txBody>
      </p:sp>
      <p:sp>
        <p:nvSpPr>
          <p:cNvPr id="460829" name="Rectangle 12"/>
          <p:cNvSpPr>
            <a:spLocks noChangeArrowheads="1"/>
          </p:cNvSpPr>
          <p:nvPr/>
        </p:nvSpPr>
        <p:spPr bwMode="auto">
          <a:xfrm>
            <a:off x="2610352" y="4178300"/>
            <a:ext cx="1828800" cy="2362200"/>
          </a:xfrm>
          <a:prstGeom prst="rect">
            <a:avLst/>
          </a:prstGeom>
          <a:solidFill>
            <a:srgbClr val="CC00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+mn-cs"/>
            </a:endParaRPr>
          </a:p>
        </p:txBody>
      </p:sp>
      <p:sp>
        <p:nvSpPr>
          <p:cNvPr id="460836" name="Text Box 36"/>
          <p:cNvSpPr txBox="1">
            <a:spLocks noChangeArrowheads="1"/>
          </p:cNvSpPr>
          <p:nvPr/>
        </p:nvSpPr>
        <p:spPr bwMode="auto">
          <a:xfrm>
            <a:off x="2370231" y="3692411"/>
            <a:ext cx="2109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pitchFamily="34" charset="-128"/>
                <a:cs typeface="Arial Narrow" panose="020B0604020202020204" pitchFamily="34" charset="0"/>
              </a:rPr>
              <a:t>High Reserve Line</a:t>
            </a:r>
          </a:p>
        </p:txBody>
      </p:sp>
      <p:sp>
        <p:nvSpPr>
          <p:cNvPr id="460837" name="Line 37"/>
          <p:cNvSpPr>
            <a:spLocks noChangeShapeType="1"/>
          </p:cNvSpPr>
          <p:nvPr/>
        </p:nvSpPr>
        <p:spPr bwMode="auto">
          <a:xfrm>
            <a:off x="2603491" y="4190999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0838" name="Rectangle 12"/>
          <p:cNvSpPr>
            <a:spLocks noChangeArrowheads="1"/>
          </p:cNvSpPr>
          <p:nvPr/>
        </p:nvSpPr>
        <p:spPr bwMode="auto">
          <a:xfrm>
            <a:off x="5780893" y="4351195"/>
            <a:ext cx="1828800" cy="2209800"/>
          </a:xfrm>
          <a:prstGeom prst="rect">
            <a:avLst/>
          </a:prstGeom>
          <a:solidFill>
            <a:srgbClr val="0033CC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33CC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rows1" pitchFamily="34" charset="2"/>
              <a:ea typeface="ＭＳ Ｐゴシック" pitchFamily="34" charset="-128"/>
              <a:cs typeface="+mn-cs"/>
            </a:endParaRPr>
          </a:p>
        </p:txBody>
      </p:sp>
      <p:sp>
        <p:nvSpPr>
          <p:cNvPr id="460839" name="Text Box 39"/>
          <p:cNvSpPr txBox="1">
            <a:spLocks noChangeArrowheads="1"/>
          </p:cNvSpPr>
          <p:nvPr/>
        </p:nvSpPr>
        <p:spPr bwMode="auto">
          <a:xfrm>
            <a:off x="5604353" y="6148916"/>
            <a:ext cx="22407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pitchFamily="34" charset="-128"/>
                <a:cs typeface="Arial Narrow" panose="020B0604020202020204" pitchFamily="34" charset="0"/>
              </a:rPr>
              <a:t>Minimum Reserve</a:t>
            </a:r>
          </a:p>
        </p:txBody>
      </p:sp>
      <p:pic>
        <p:nvPicPr>
          <p:cNvPr id="460840" name="Picture 40" descr="arrow red curv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066751" flipH="1" flipV="1">
            <a:off x="7294618" y="3804792"/>
            <a:ext cx="21181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1" name="Text Box 41"/>
          <p:cNvSpPr txBox="1">
            <a:spLocks noChangeArrowheads="1"/>
          </p:cNvSpPr>
          <p:nvPr/>
        </p:nvSpPr>
        <p:spPr bwMode="auto">
          <a:xfrm>
            <a:off x="5686398" y="3490437"/>
            <a:ext cx="1981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Optimal         Transfer Point</a:t>
            </a:r>
          </a:p>
        </p:txBody>
      </p:sp>
      <p:sp>
        <p:nvSpPr>
          <p:cNvPr id="460845" name="Line 45"/>
          <p:cNvSpPr>
            <a:spLocks noChangeShapeType="1"/>
          </p:cNvSpPr>
          <p:nvPr/>
        </p:nvSpPr>
        <p:spPr bwMode="auto">
          <a:xfrm>
            <a:off x="2456164" y="4047478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0828" name="Line 28"/>
          <p:cNvSpPr>
            <a:spLocks noChangeShapeType="1"/>
          </p:cNvSpPr>
          <p:nvPr/>
        </p:nvSpPr>
        <p:spPr bwMode="auto">
          <a:xfrm>
            <a:off x="5774222" y="43434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0846" name="Line 46"/>
          <p:cNvSpPr>
            <a:spLocks noChangeShapeType="1"/>
          </p:cNvSpPr>
          <p:nvPr/>
        </p:nvSpPr>
        <p:spPr bwMode="auto">
          <a:xfrm>
            <a:off x="5621822" y="4196056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AutoShape 102"/>
          <p:cNvSpPr>
            <a:spLocks/>
          </p:cNvSpPr>
          <p:nvPr/>
        </p:nvSpPr>
        <p:spPr bwMode="auto">
          <a:xfrm>
            <a:off x="3592438" y="256354"/>
            <a:ext cx="6308954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Checking &amp; Savings Method</a:t>
            </a:r>
          </a:p>
        </p:txBody>
      </p:sp>
      <p:pic>
        <p:nvPicPr>
          <p:cNvPr id="57" name="Picture 21" descr="car copy">
            <a:extLst>
              <a:ext uri="{FF2B5EF4-FFF2-40B4-BE49-F238E27FC236}">
                <a16:creationId xmlns:a16="http://schemas.microsoft.com/office/drawing/2014/main" id="{2E928D9D-A3A6-6748-AA8A-0A2A3DE5D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t="5556" r="5556" b="5556"/>
          <a:stretch>
            <a:fillRect/>
          </a:stretch>
        </p:blipFill>
        <p:spPr bwMode="auto">
          <a:xfrm>
            <a:off x="9243701" y="4477394"/>
            <a:ext cx="1060368" cy="8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14" descr="motorcycle">
            <a:extLst>
              <a:ext uri="{FF2B5EF4-FFF2-40B4-BE49-F238E27FC236}">
                <a16:creationId xmlns:a16="http://schemas.microsoft.com/office/drawing/2014/main" id="{CF935577-0AB7-4446-9AC6-D78A20038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9924" y="5465077"/>
            <a:ext cx="1094145" cy="103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2" name="Group 22">
            <a:extLst>
              <a:ext uri="{FF2B5EF4-FFF2-40B4-BE49-F238E27FC236}">
                <a16:creationId xmlns:a16="http://schemas.microsoft.com/office/drawing/2014/main" id="{F1E6683E-1A9F-4E4E-B622-59ED51354A58}"/>
              </a:ext>
            </a:extLst>
          </p:cNvPr>
          <p:cNvGrpSpPr>
            <a:grpSpLocks/>
          </p:cNvGrpSpPr>
          <p:nvPr/>
        </p:nvGrpSpPr>
        <p:grpSpPr bwMode="auto">
          <a:xfrm>
            <a:off x="9258781" y="3394729"/>
            <a:ext cx="1104922" cy="931622"/>
            <a:chOff x="4455" y="2439"/>
            <a:chExt cx="248" cy="2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Rectangle 23">
              <a:extLst>
                <a:ext uri="{FF2B5EF4-FFF2-40B4-BE49-F238E27FC236}">
                  <a16:creationId xmlns:a16="http://schemas.microsoft.com/office/drawing/2014/main" id="{1154A603-A40A-664B-9A74-8E321A285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8" y="2439"/>
              <a:ext cx="238" cy="2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pic>
          <p:nvPicPr>
            <p:cNvPr id="64" name="Picture 24" descr="house">
              <a:extLst>
                <a:ext uri="{FF2B5EF4-FFF2-40B4-BE49-F238E27FC236}">
                  <a16:creationId xmlns:a16="http://schemas.microsoft.com/office/drawing/2014/main" id="{ACD7CBCC-DEA5-A54B-8B29-974997734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" y="2471"/>
              <a:ext cx="248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" name="Right Arrow 64">
            <a:extLst>
              <a:ext uri="{FF2B5EF4-FFF2-40B4-BE49-F238E27FC236}">
                <a16:creationId xmlns:a16="http://schemas.microsoft.com/office/drawing/2014/main" id="{4AAF57FF-DC87-6247-86D8-FA0609BF10A1}"/>
              </a:ext>
            </a:extLst>
          </p:cNvPr>
          <p:cNvSpPr/>
          <p:nvPr/>
        </p:nvSpPr>
        <p:spPr>
          <a:xfrm>
            <a:off x="1182358" y="4248827"/>
            <a:ext cx="1470403" cy="646345"/>
          </a:xfrm>
          <a:prstGeom prst="rightArrow">
            <a:avLst>
              <a:gd name="adj1" fmla="val 64357"/>
              <a:gd name="adj2" fmla="val 50000"/>
            </a:avLst>
          </a:prstGeom>
          <a:solidFill>
            <a:srgbClr val="0000C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Income</a:t>
            </a: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04D2050A-D10A-B841-A938-6C3684F46071}"/>
              </a:ext>
            </a:extLst>
          </p:cNvPr>
          <p:cNvSpPr/>
          <p:nvPr/>
        </p:nvSpPr>
        <p:spPr>
          <a:xfrm>
            <a:off x="1192075" y="5219410"/>
            <a:ext cx="1470403" cy="646345"/>
          </a:xfrm>
          <a:prstGeom prst="rightArrow">
            <a:avLst>
              <a:gd name="adj1" fmla="val 64357"/>
              <a:gd name="adj2" fmla="val 50000"/>
            </a:avLst>
          </a:prstGeom>
          <a:solidFill>
            <a:srgbClr val="0000C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Income</a:t>
            </a:r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F2270103-5C17-8243-90F6-4B78E4757AE7}"/>
              </a:ext>
            </a:extLst>
          </p:cNvPr>
          <p:cNvSpPr/>
          <p:nvPr/>
        </p:nvSpPr>
        <p:spPr>
          <a:xfrm>
            <a:off x="4007574" y="3284327"/>
            <a:ext cx="1981201" cy="525835"/>
          </a:xfrm>
          <a:prstGeom prst="rightArrow">
            <a:avLst>
              <a:gd name="adj1" fmla="val 64357"/>
              <a:gd name="adj2" fmla="val 50000"/>
            </a:avLst>
          </a:prstGeom>
          <a:solidFill>
            <a:srgbClr val="0000C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Funds Transfer</a:t>
            </a: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81C8F725-60A7-894A-8924-C42580FC08BD}"/>
              </a:ext>
            </a:extLst>
          </p:cNvPr>
          <p:cNvSpPr/>
          <p:nvPr/>
        </p:nvSpPr>
        <p:spPr>
          <a:xfrm>
            <a:off x="4021778" y="4888547"/>
            <a:ext cx="1966997" cy="525836"/>
          </a:xfrm>
          <a:prstGeom prst="rightArrow">
            <a:avLst>
              <a:gd name="adj1" fmla="val 64357"/>
              <a:gd name="adj2" fmla="val 50000"/>
            </a:avLst>
          </a:prstGeom>
          <a:solidFill>
            <a:srgbClr val="0000C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Funds Transfer</a:t>
            </a: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305C2D86-23EA-E944-886B-47E4F151B63F}"/>
              </a:ext>
            </a:extLst>
          </p:cNvPr>
          <p:cNvSpPr/>
          <p:nvPr/>
        </p:nvSpPr>
        <p:spPr>
          <a:xfrm flipH="1">
            <a:off x="10304069" y="5442668"/>
            <a:ext cx="1095725" cy="881932"/>
          </a:xfrm>
          <a:prstGeom prst="rightArrow">
            <a:avLst>
              <a:gd name="adj1" fmla="val 64357"/>
              <a:gd name="adj2" fmla="val 50000"/>
            </a:avLst>
          </a:prstGeom>
          <a:solidFill>
            <a:srgbClr val="1217F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986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1000"/>
                                        <p:tgtEl>
                                          <p:spTgt spid="4608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460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60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1000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1000"/>
                                        <p:tgtEl>
                                          <p:spTgt spid="460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460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1000"/>
                                        <p:tgtEl>
                                          <p:spTgt spid="4608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1000"/>
                                        <p:tgtEl>
                                          <p:spTgt spid="460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60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1000"/>
                                        <p:tgtEl>
                                          <p:spTgt spid="4608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1000"/>
                                        <p:tgtEl>
                                          <p:spTgt spid="460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0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0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0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0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0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460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6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6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0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0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60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2" dur="1000"/>
                                        <p:tgtEl>
                                          <p:spTgt spid="460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460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1000"/>
                                        <p:tgtEl>
                                          <p:spTgt spid="4608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000"/>
                                        <p:tgtEl>
                                          <p:spTgt spid="460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460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1000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1000"/>
                                        <p:tgtEl>
                                          <p:spTgt spid="460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460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5" dur="1000"/>
                                        <p:tgtEl>
                                          <p:spTgt spid="460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000"/>
                                        <p:tgtEl>
                                          <p:spTgt spid="46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1000"/>
                                        <p:tgtEl>
                                          <p:spTgt spid="4608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000"/>
                                        <p:tgtEl>
                                          <p:spTgt spid="46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5" dur="1000"/>
                                        <p:tgtEl>
                                          <p:spTgt spid="460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460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460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0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0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6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46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2" presetClass="exit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6" dur="1000"/>
                                        <p:tgtEl>
                                          <p:spTgt spid="460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60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250"/>
                            </p:stCondLst>
                            <p:childTnLst>
                              <p:par>
                                <p:cTn id="1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2" grpId="0" animBg="1"/>
      <p:bldP spid="460804" grpId="0"/>
      <p:bldP spid="460805" grpId="0" animBg="1"/>
      <p:bldP spid="460807" grpId="0"/>
      <p:bldP spid="460810" grpId="0" animBg="1"/>
      <p:bldP spid="460810" grpId="1" animBg="1"/>
      <p:bldP spid="460814" grpId="0" animBg="1"/>
      <p:bldP spid="460814" grpId="1" animBg="1"/>
      <p:bldP spid="460815" grpId="0"/>
      <p:bldP spid="460823" grpId="0" animBg="1"/>
      <p:bldP spid="460823" grpId="1" animBg="1"/>
      <p:bldP spid="460829" grpId="0" animBg="1"/>
      <p:bldP spid="460829" grpId="1" animBg="1"/>
      <p:bldP spid="460829" grpId="2" animBg="1"/>
      <p:bldP spid="460837" grpId="0" animBg="1"/>
      <p:bldP spid="460838" grpId="0" animBg="1"/>
      <p:bldP spid="460838" grpId="1" animBg="1"/>
      <p:bldP spid="460838" grpId="2" animBg="1"/>
      <p:bldP spid="460841" grpId="0"/>
      <p:bldP spid="460845" grpId="0" animBg="1"/>
      <p:bldP spid="460828" grpId="0" animBg="1"/>
      <p:bldP spid="460846" grpId="0" animBg="1"/>
      <p:bldP spid="65" grpId="0" animBg="1"/>
      <p:bldP spid="54" grpId="0" animBg="1"/>
      <p:bldP spid="55" grpId="0" animBg="1"/>
      <p:bldP spid="56" grpId="0" animBg="1"/>
      <p:bldP spid="4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6BC7BE-16DC-2742-9AA3-442CEB627D1E}"/>
              </a:ext>
            </a:extLst>
          </p:cNvPr>
          <p:cNvSpPr/>
          <p:nvPr/>
        </p:nvSpPr>
        <p:spPr>
          <a:xfrm>
            <a:off x="116378" y="1230922"/>
            <a:ext cx="11920451" cy="5380893"/>
          </a:xfrm>
          <a:prstGeom prst="rect">
            <a:avLst/>
          </a:prstGeom>
          <a:solidFill>
            <a:schemeClr val="bg1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7F73293-BA29-F24F-A375-489A978D4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30921"/>
            <a:ext cx="12191999" cy="56270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2EBF19B4-8CB9-AE42-B1B4-5F607C784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693" y="1639455"/>
            <a:ext cx="11078308" cy="420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42988" marR="0" lvl="2" indent="-782638" algn="l" defTabSz="914400" rtl="0" eaLnBrk="1" fontAlgn="auto" latinLnBrk="0" hangingPunct="1">
              <a:lnSpc>
                <a:spcPts val="458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3400" b="1" i="1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Interactive Debt Elimination Program</a:t>
            </a:r>
          </a:p>
          <a:p>
            <a:pPr marL="1042988" marR="0" lvl="2" indent="-782638" algn="l" defTabSz="914400" rtl="0" eaLnBrk="1" fontAlgn="auto" latinLnBrk="0" hangingPunct="1">
              <a:lnSpc>
                <a:spcPts val="458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Connects to over </a:t>
            </a: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13,000 Banks &amp; Lenders</a:t>
            </a:r>
          </a:p>
          <a:p>
            <a:pPr marL="1042988" marR="0" lvl="2" indent="-782638" algn="l" defTabSz="914400" rtl="0" eaLnBrk="1" fontAlgn="auto" latinLnBrk="0" hangingPunct="1">
              <a:lnSpc>
                <a:spcPts val="458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Web-based Connectivity and Security</a:t>
            </a:r>
          </a:p>
          <a:p>
            <a:pPr marL="1042988" marR="0" lvl="2" indent="-782638" algn="l" defTabSz="914400" rtl="0" eaLnBrk="1" fontAlgn="auto" latinLnBrk="0" hangingPunct="1">
              <a:lnSpc>
                <a:spcPts val="458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Lifetime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Program Updates at </a:t>
            </a: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CHARGE</a:t>
            </a:r>
          </a:p>
          <a:p>
            <a:pPr marL="1042988" marR="0" lvl="2" indent="-782638" algn="l" defTabSz="914400" rtl="0" eaLnBrk="1" fontAlgn="auto" latinLnBrk="0" hangingPunct="1">
              <a:lnSpc>
                <a:spcPts val="458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Mathematical Engines Driven by Complex Banking Algorithms and Systems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E7A76-5CE9-1745-85FA-B183A14314E7}"/>
              </a:ext>
            </a:extLst>
          </p:cNvPr>
          <p:cNvSpPr txBox="1"/>
          <p:nvPr/>
        </p:nvSpPr>
        <p:spPr>
          <a:xfrm>
            <a:off x="1699847" y="566652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Magic – Just Math</a:t>
            </a:r>
          </a:p>
        </p:txBody>
      </p:sp>
      <p:sp>
        <p:nvSpPr>
          <p:cNvPr id="5" name="AutoShape 102">
            <a:extLst>
              <a:ext uri="{FF2B5EF4-FFF2-40B4-BE49-F238E27FC236}">
                <a16:creationId xmlns:a16="http://schemas.microsoft.com/office/drawing/2014/main" id="{0F69286D-A5AC-DC43-AAB1-C23434D0F3D3}"/>
              </a:ext>
            </a:extLst>
          </p:cNvPr>
          <p:cNvSpPr>
            <a:spLocks/>
          </p:cNvSpPr>
          <p:nvPr/>
        </p:nvSpPr>
        <p:spPr bwMode="auto">
          <a:xfrm>
            <a:off x="4838007" y="246185"/>
            <a:ext cx="4991794" cy="738553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Backed by Science</a:t>
            </a:r>
          </a:p>
        </p:txBody>
      </p:sp>
    </p:spTree>
    <p:extLst>
      <p:ext uri="{BB962C8B-B14F-4D97-AF65-F5344CB8AC3E}">
        <p14:creationId xmlns:p14="http://schemas.microsoft.com/office/powerpoint/2010/main" val="24684843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E9A30AC-46F6-3049-A2E5-99687FF0A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739" y="1769794"/>
            <a:ext cx="6400800" cy="400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ct val="5000"/>
              </a:spcAft>
              <a:buClr>
                <a:prstClr val="black">
                  <a:lumMod val="95000"/>
                  <a:lumOff val="5000"/>
                </a:prstClr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Client Support</a:t>
            </a:r>
          </a:p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ct val="5000"/>
              </a:spcAft>
              <a:buClr>
                <a:prstClr val="black">
                  <a:lumMod val="95000"/>
                  <a:lumOff val="5000"/>
                </a:prstClr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Chat</a:t>
            </a:r>
          </a:p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ct val="5000"/>
              </a:spcAft>
              <a:buClr>
                <a:prstClr val="black">
                  <a:lumMod val="95000"/>
                  <a:lumOff val="5000"/>
                </a:prstClr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Training </a:t>
            </a:r>
          </a:p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ct val="5000"/>
              </a:spcAft>
              <a:buClr>
                <a:prstClr val="black">
                  <a:lumMod val="95000"/>
                  <a:lumOff val="5000"/>
                </a:prstClr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Video Tutorials</a:t>
            </a:r>
          </a:p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ct val="5000"/>
              </a:spcAft>
              <a:buClr>
                <a:prstClr val="black">
                  <a:lumMod val="95000"/>
                  <a:lumOff val="5000"/>
                </a:prstClr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Blog</a:t>
            </a:r>
          </a:p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ct val="5000"/>
              </a:spcAft>
              <a:buClr>
                <a:prstClr val="black">
                  <a:lumMod val="95000"/>
                  <a:lumOff val="5000"/>
                </a:prstClr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Continuing Education</a:t>
            </a:r>
          </a:p>
        </p:txBody>
      </p:sp>
      <p:sp>
        <p:nvSpPr>
          <p:cNvPr id="3" name="AutoShape 102">
            <a:extLst>
              <a:ext uri="{FF2B5EF4-FFF2-40B4-BE49-F238E27FC236}">
                <a16:creationId xmlns:a16="http://schemas.microsoft.com/office/drawing/2014/main" id="{61DFD42B-B6F1-A042-A95C-4138B372053B}"/>
              </a:ext>
            </a:extLst>
          </p:cNvPr>
          <p:cNvSpPr>
            <a:spLocks/>
          </p:cNvSpPr>
          <p:nvPr/>
        </p:nvSpPr>
        <p:spPr bwMode="auto">
          <a:xfrm>
            <a:off x="4396154" y="200074"/>
            <a:ext cx="6400800" cy="747577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United Financial Freedom</a:t>
            </a:r>
          </a:p>
        </p:txBody>
      </p:sp>
    </p:spTree>
    <p:extLst>
      <p:ext uri="{BB962C8B-B14F-4D97-AF65-F5344CB8AC3E}">
        <p14:creationId xmlns:p14="http://schemas.microsoft.com/office/powerpoint/2010/main" val="2757887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D7B0040-01B7-9E42-B004-B917699E2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1964" y="1997495"/>
            <a:ext cx="7315200" cy="286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$19,000,000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Development Cost</a:t>
            </a:r>
          </a:p>
        </p:txBody>
      </p:sp>
      <p:sp>
        <p:nvSpPr>
          <p:cNvPr id="3" name="AutoShape 102">
            <a:extLst>
              <a:ext uri="{FF2B5EF4-FFF2-40B4-BE49-F238E27FC236}">
                <a16:creationId xmlns:a16="http://schemas.microsoft.com/office/drawing/2014/main" id="{AEB86F14-3E61-C44C-8C04-D67F702EB939}"/>
              </a:ext>
            </a:extLst>
          </p:cNvPr>
          <p:cNvSpPr>
            <a:spLocks/>
          </p:cNvSpPr>
          <p:nvPr/>
        </p:nvSpPr>
        <p:spPr bwMode="auto">
          <a:xfrm>
            <a:off x="3938954" y="257908"/>
            <a:ext cx="5993419" cy="822747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Corporate Commitment</a:t>
            </a:r>
          </a:p>
        </p:txBody>
      </p:sp>
    </p:spTree>
    <p:extLst>
      <p:ext uri="{BB962C8B-B14F-4D97-AF65-F5344CB8AC3E}">
        <p14:creationId xmlns:p14="http://schemas.microsoft.com/office/powerpoint/2010/main" val="247458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5">
            <a:extLst>
              <a:ext uri="{FF2B5EF4-FFF2-40B4-BE49-F238E27FC236}">
                <a16:creationId xmlns:a16="http://schemas.microsoft.com/office/drawing/2014/main" id="{78B38628-DC43-4B6A-8408-0F8513A22F08}"/>
              </a:ext>
            </a:extLst>
          </p:cNvPr>
          <p:cNvSpPr>
            <a:spLocks/>
          </p:cNvSpPr>
          <p:nvPr/>
        </p:nvSpPr>
        <p:spPr bwMode="auto">
          <a:xfrm>
            <a:off x="3647439" y="85293"/>
            <a:ext cx="8016241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The Results Speak for Themselves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07F6DF-7F20-4839-9E2C-79A498A4369A}"/>
              </a:ext>
            </a:extLst>
          </p:cNvPr>
          <p:cNvSpPr txBox="1"/>
          <p:nvPr/>
        </p:nvSpPr>
        <p:spPr>
          <a:xfrm>
            <a:off x="9097924" y="4015805"/>
            <a:ext cx="309407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How would this impact your family?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6CB0B8-9C30-430A-B10A-BF0562E24DEF}"/>
              </a:ext>
            </a:extLst>
          </p:cNvPr>
          <p:cNvSpPr txBox="1"/>
          <p:nvPr/>
        </p:nvSpPr>
        <p:spPr>
          <a:xfrm>
            <a:off x="291507" y="1345242"/>
            <a:ext cx="3094075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How many families need our message and product?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1C3AB-B0D8-4F5D-B7AB-316CB924E72C}"/>
              </a:ext>
            </a:extLst>
          </p:cNvPr>
          <p:cNvSpPr txBox="1"/>
          <p:nvPr/>
        </p:nvSpPr>
        <p:spPr>
          <a:xfrm>
            <a:off x="9097925" y="1306490"/>
            <a:ext cx="3094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you want to leave a legacy of wealth or debt?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9CE683-18D7-49A4-91C3-DC0F42D86779}"/>
              </a:ext>
            </a:extLst>
          </p:cNvPr>
          <p:cNvSpPr txBox="1"/>
          <p:nvPr/>
        </p:nvSpPr>
        <p:spPr>
          <a:xfrm>
            <a:off x="291506" y="4015805"/>
            <a:ext cx="3094075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date we have helped our clients payoff 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3823D-1ADE-4C70-861B-DE53602CF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98" y="1242707"/>
            <a:ext cx="4944116" cy="50096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4F37E7-DE50-4A6C-8719-56E2A1427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99" y="4015805"/>
            <a:ext cx="4944115" cy="228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1043B164-7B7B-5840-8902-E2E5B1174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2030962"/>
            <a:ext cx="960706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All Working Together as a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AB9C7-B20C-6344-A72A-8009FB944616}"/>
              </a:ext>
            </a:extLst>
          </p:cNvPr>
          <p:cNvSpPr txBox="1"/>
          <p:nvPr/>
        </p:nvSpPr>
        <p:spPr>
          <a:xfrm>
            <a:off x="882554" y="3275877"/>
            <a:ext cx="1042689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Convert Debt into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Wealth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“Buy America Back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Family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a Time”</a:t>
            </a:r>
          </a:p>
        </p:txBody>
      </p:sp>
      <p:sp>
        <p:nvSpPr>
          <p:cNvPr id="4" name="AutoShape 102">
            <a:extLst>
              <a:ext uri="{FF2B5EF4-FFF2-40B4-BE49-F238E27FC236}">
                <a16:creationId xmlns:a16="http://schemas.microsoft.com/office/drawing/2014/main" id="{CC5DB44A-854C-F542-B04B-02335C276FC8}"/>
              </a:ext>
            </a:extLst>
          </p:cNvPr>
          <p:cNvSpPr>
            <a:spLocks/>
          </p:cNvSpPr>
          <p:nvPr/>
        </p:nvSpPr>
        <p:spPr bwMode="auto">
          <a:xfrm>
            <a:off x="4222864" y="200270"/>
            <a:ext cx="5375401" cy="749300"/>
          </a:xfrm>
          <a:prstGeom prst="roundRect">
            <a:avLst>
              <a:gd name="adj" fmla="val 1864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itchFamily="-84" charset="0"/>
                <a:ea typeface="MS PGothic" pitchFamily="34" charset="-128"/>
                <a:cs typeface="Arial" charset="0"/>
                <a:sym typeface="Arial Bold" pitchFamily="-84" charset="0"/>
              </a:rPr>
              <a:t>We Are On A Mission!</a:t>
            </a:r>
          </a:p>
        </p:txBody>
      </p:sp>
    </p:spTree>
    <p:extLst>
      <p:ext uri="{BB962C8B-B14F-4D97-AF65-F5344CB8AC3E}">
        <p14:creationId xmlns:p14="http://schemas.microsoft.com/office/powerpoint/2010/main" val="1841563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904E9F4-5816-4A40-9058-BDA0C9D72BE4}"/>
              </a:ext>
            </a:extLst>
          </p:cNvPr>
          <p:cNvSpPr txBox="1">
            <a:spLocks noChangeArrowheads="1"/>
          </p:cNvSpPr>
          <p:nvPr/>
        </p:nvSpPr>
        <p:spPr>
          <a:xfrm>
            <a:off x="1814531" y="1714680"/>
            <a:ext cx="4596788" cy="2616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ts val="46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Achieving Your                   Financial Goals                   Begins with                           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Debt Elimination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222A2C-C3F9-1A48-A4D4-86EBF8D8DB74}"/>
              </a:ext>
            </a:extLst>
          </p:cNvPr>
          <p:cNvSpPr>
            <a:spLocks/>
          </p:cNvSpPr>
          <p:nvPr/>
        </p:nvSpPr>
        <p:spPr bwMode="auto">
          <a:xfrm>
            <a:off x="2144161" y="5112855"/>
            <a:ext cx="7903677" cy="146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Ask the UFF Agent who invited you to run your </a:t>
            </a: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</a:t>
            </a: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Savings Report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E24CC2-C122-6847-8E17-8CD1B7596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32908"/>
            <a:ext cx="5520468" cy="413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84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6EE08E5-1141-B74A-A2C6-D242468C7CF7}"/>
              </a:ext>
            </a:extLst>
          </p:cNvPr>
          <p:cNvSpPr/>
          <p:nvPr/>
        </p:nvSpPr>
        <p:spPr>
          <a:xfrm>
            <a:off x="4233630" y="216699"/>
            <a:ext cx="6505490" cy="730952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Get Your FREE Savings Report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7BCCE2-9C65-0342-ACA3-4F4E08101C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849" y="1366622"/>
            <a:ext cx="4514390" cy="51125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B1B03F-A1AE-5D47-9228-427822ACCF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764" y="1408358"/>
            <a:ext cx="4445878" cy="507081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8D627A-F547-B640-BEE4-FAEB3A3B90F7}"/>
              </a:ext>
            </a:extLst>
          </p:cNvPr>
          <p:cNvSpPr/>
          <p:nvPr/>
        </p:nvSpPr>
        <p:spPr>
          <a:xfrm flipV="1">
            <a:off x="6580508" y="1931750"/>
            <a:ext cx="1044936" cy="1392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39222F74-59D7-0840-B2C6-77AF8924A228}"/>
              </a:ext>
            </a:extLst>
          </p:cNvPr>
          <p:cNvSpPr>
            <a:spLocks/>
          </p:cNvSpPr>
          <p:nvPr/>
        </p:nvSpPr>
        <p:spPr bwMode="auto">
          <a:xfrm>
            <a:off x="7421938" y="3671898"/>
            <a:ext cx="2586584" cy="1504254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ctr" defTabSz="914400" rtl="0" eaLnBrk="1" fontAlgn="base" latinLnBrk="0" hangingPunct="1">
              <a:lnSpc>
                <a:spcPts val="24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Let the Numbers Do  the Talking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5961E-1114-4BF2-BF1C-498FD241E3F5}"/>
              </a:ext>
            </a:extLst>
          </p:cNvPr>
          <p:cNvSpPr/>
          <p:nvPr/>
        </p:nvSpPr>
        <p:spPr>
          <a:xfrm>
            <a:off x="8352969" y="1926972"/>
            <a:ext cx="1492071" cy="1392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C60B64-9C46-41AC-8757-C2B1DAF2ED0B}"/>
              </a:ext>
            </a:extLst>
          </p:cNvPr>
          <p:cNvSpPr/>
          <p:nvPr/>
        </p:nvSpPr>
        <p:spPr>
          <a:xfrm flipV="1">
            <a:off x="1337948" y="1880950"/>
            <a:ext cx="1044936" cy="1392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1B3A77-464D-4279-BC7E-3F114F2096F6}"/>
              </a:ext>
            </a:extLst>
          </p:cNvPr>
          <p:cNvSpPr/>
          <p:nvPr/>
        </p:nvSpPr>
        <p:spPr>
          <a:xfrm>
            <a:off x="3272969" y="1876172"/>
            <a:ext cx="1492071" cy="1392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0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656C8-DE92-044A-99EA-9095E00558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431" y="2331677"/>
            <a:ext cx="10199077" cy="29813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799312-8D94-7748-8B5B-227611CCB985}"/>
              </a:ext>
            </a:extLst>
          </p:cNvPr>
          <p:cNvCxnSpPr>
            <a:cxnSpLocks/>
          </p:cNvCxnSpPr>
          <p:nvPr/>
        </p:nvCxnSpPr>
        <p:spPr>
          <a:xfrm>
            <a:off x="8520346" y="3407427"/>
            <a:ext cx="776206" cy="883173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CA57F6-9D67-D940-9F61-2B6166473BFA}"/>
              </a:ext>
            </a:extLst>
          </p:cNvPr>
          <p:cNvCxnSpPr>
            <a:cxnSpLocks/>
          </p:cNvCxnSpPr>
          <p:nvPr/>
        </p:nvCxnSpPr>
        <p:spPr>
          <a:xfrm flipH="1">
            <a:off x="8538279" y="4290600"/>
            <a:ext cx="758273" cy="885834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B4CEC7-7EA4-1449-88A0-661A2D8D29EA}"/>
              </a:ext>
            </a:extLst>
          </p:cNvPr>
          <p:cNvCxnSpPr>
            <a:cxnSpLocks/>
          </p:cNvCxnSpPr>
          <p:nvPr/>
        </p:nvCxnSpPr>
        <p:spPr>
          <a:xfrm>
            <a:off x="7597647" y="4001460"/>
            <a:ext cx="905758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83AD5D-D2BE-E241-8827-5A70C280A87D}"/>
              </a:ext>
            </a:extLst>
          </p:cNvPr>
          <p:cNvCxnSpPr>
            <a:cxnSpLocks/>
          </p:cNvCxnSpPr>
          <p:nvPr/>
        </p:nvCxnSpPr>
        <p:spPr>
          <a:xfrm>
            <a:off x="7588408" y="4541317"/>
            <a:ext cx="949867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B2D8D2-81E2-7B46-9B96-B86A585CAD64}"/>
              </a:ext>
            </a:extLst>
          </p:cNvPr>
          <p:cNvCxnSpPr>
            <a:cxnSpLocks/>
          </p:cNvCxnSpPr>
          <p:nvPr/>
        </p:nvCxnSpPr>
        <p:spPr>
          <a:xfrm>
            <a:off x="7597647" y="4016958"/>
            <a:ext cx="0" cy="508861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A69402-98AC-4F4C-AABA-5FDA804376BE}"/>
              </a:ext>
            </a:extLst>
          </p:cNvPr>
          <p:cNvCxnSpPr>
            <a:cxnSpLocks/>
          </p:cNvCxnSpPr>
          <p:nvPr/>
        </p:nvCxnSpPr>
        <p:spPr>
          <a:xfrm>
            <a:off x="8503405" y="3425356"/>
            <a:ext cx="3874" cy="576104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E5CC11C-0F1D-D14F-939F-A90209F46B24}"/>
              </a:ext>
            </a:extLst>
          </p:cNvPr>
          <p:cNvCxnSpPr>
            <a:cxnSpLocks/>
          </p:cNvCxnSpPr>
          <p:nvPr/>
        </p:nvCxnSpPr>
        <p:spPr>
          <a:xfrm>
            <a:off x="8518903" y="4556815"/>
            <a:ext cx="3874" cy="619619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4185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5220393" y="258804"/>
            <a:ext cx="5163472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 Banking Principles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778386-827F-0048-80C7-0C78024180C5}"/>
              </a:ext>
            </a:extLst>
          </p:cNvPr>
          <p:cNvSpPr txBox="1">
            <a:spLocks noChangeArrowheads="1"/>
          </p:cNvSpPr>
          <p:nvPr/>
        </p:nvSpPr>
        <p:spPr>
          <a:xfrm>
            <a:off x="5429256" y="1219645"/>
            <a:ext cx="6117285" cy="52719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2450" marR="0" lvl="0" indent="-5524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Closed-end Loans</a:t>
            </a:r>
          </a:p>
          <a:p>
            <a:pPr marL="552450" marR="0" lvl="0" indent="-5524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Interest Accumulation</a:t>
            </a:r>
          </a:p>
          <a:p>
            <a:pPr marL="552450" marR="0" lvl="0" indent="-5524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Mortgage Amortization</a:t>
            </a:r>
          </a:p>
          <a:p>
            <a:pPr marL="552450" marR="0" lvl="0" indent="-5524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Interest Cancellation</a:t>
            </a:r>
          </a:p>
          <a:p>
            <a:pPr marL="552450" marR="0" lvl="0" indent="-5524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Open-end Credit Lines</a:t>
            </a:r>
          </a:p>
          <a:p>
            <a:pPr marL="552450" marR="0" lvl="0" indent="-5524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Float &amp; Leverage</a:t>
            </a:r>
          </a:p>
          <a:p>
            <a:pPr marL="552450" marR="0" lvl="0" indent="-5524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Offset Accounts (OA)</a:t>
            </a:r>
          </a:p>
          <a:p>
            <a:pPr marL="552450" marR="0" lvl="0" indent="-5524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Strategic Debt Payoff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tall building&#10;&#10;Description automatically generated">
            <a:extLst>
              <a:ext uri="{FF2B5EF4-FFF2-40B4-BE49-F238E27FC236}">
                <a16:creationId xmlns:a16="http://schemas.microsoft.com/office/drawing/2014/main" id="{8A69876E-11E3-0F48-85B0-969F4B2A51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92696" y="1455932"/>
            <a:ext cx="3472069" cy="4675720"/>
          </a:xfrm>
          <a:prstGeom prst="rect">
            <a:avLst/>
          </a:prstGeom>
        </p:spPr>
      </p:pic>
      <p:pic>
        <p:nvPicPr>
          <p:cNvPr id="8" name="Picture 7" descr="A tall building in a city&#10;&#10;Description automatically generated">
            <a:extLst>
              <a:ext uri="{FF2B5EF4-FFF2-40B4-BE49-F238E27FC236}">
                <a16:creationId xmlns:a16="http://schemas.microsoft.com/office/drawing/2014/main" id="{BADAB277-B2D7-514D-BC55-70662AD162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79386" y="1327218"/>
            <a:ext cx="3785379" cy="504717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7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37BED-C2E1-3040-A570-45A1694535FC}"/>
              </a:ext>
            </a:extLst>
          </p:cNvPr>
          <p:cNvSpPr txBox="1"/>
          <p:nvPr/>
        </p:nvSpPr>
        <p:spPr>
          <a:xfrm>
            <a:off x="690465" y="1524212"/>
            <a:ext cx="1082046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Money Max Account Presentation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“Buying America Back One Family at a Time”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4510007" y="273395"/>
            <a:ext cx="5841782" cy="73503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United Financial Freedom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EAB1E-601C-436D-AB64-E349EF4C34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72" y="2301623"/>
            <a:ext cx="1911244" cy="2754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25A60-42C3-403E-B37F-F94BC34208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082" y="2301623"/>
            <a:ext cx="1911244" cy="275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51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4721629" y="227807"/>
            <a:ext cx="5354699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# 1 - Closed-end Loans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82DA62-BC3A-454B-9CEE-2059822C1A64}"/>
              </a:ext>
            </a:extLst>
          </p:cNvPr>
          <p:cNvSpPr txBox="1">
            <a:spLocks noChangeArrowheads="1"/>
          </p:cNvSpPr>
          <p:nvPr/>
        </p:nvSpPr>
        <p:spPr>
          <a:xfrm>
            <a:off x="993913" y="1563962"/>
            <a:ext cx="10436087" cy="49163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3788" marR="0" lvl="1" indent="-636588" algn="l" defTabSz="914400" rtl="0" eaLnBrk="1" fontAlgn="auto" latinLnBrk="0" hangingPunct="1">
              <a:lnSpc>
                <a:spcPct val="110000"/>
              </a:lnSpc>
              <a:spcBef>
                <a:spcPct val="15000"/>
              </a:spcBef>
              <a:spcAft>
                <a:spcPct val="3000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Requires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(at minimum)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Full-Scheduled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Payment</a:t>
            </a:r>
          </a:p>
          <a:p>
            <a:pPr marL="1093788" marR="0" lvl="1" indent="-636588" algn="l" defTabSz="914400" rtl="0" eaLnBrk="1" fontAlgn="auto" latinLnBrk="0" hangingPunct="1">
              <a:lnSpc>
                <a:spcPct val="110000"/>
              </a:lnSpc>
              <a:spcBef>
                <a:spcPct val="15000"/>
              </a:spcBef>
              <a:spcAft>
                <a:spcPct val="3000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Allows payment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Withdrawals</a:t>
            </a:r>
          </a:p>
          <a:p>
            <a:pPr marL="1093788" marR="0" lvl="1" indent="-636588" algn="l" defTabSz="914400" rtl="0" eaLnBrk="1" fontAlgn="auto" latinLnBrk="0" hangingPunct="1">
              <a:lnSpc>
                <a:spcPct val="110000"/>
              </a:lnSpc>
              <a:spcBef>
                <a:spcPct val="15000"/>
              </a:spcBef>
              <a:spcAft>
                <a:spcPct val="3000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Driven by an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Amortization Schedule</a:t>
            </a:r>
          </a:p>
          <a:p>
            <a:pPr marL="1093788" marR="0" lvl="1" indent="-636588" algn="l" defTabSz="914400" rtl="0" eaLnBrk="1" fontAlgn="auto" latinLnBrk="0" hangingPunct="1">
              <a:lnSpc>
                <a:spcPct val="110000"/>
              </a:lnSpc>
              <a:spcBef>
                <a:spcPct val="15000"/>
              </a:spcBef>
              <a:spcAft>
                <a:spcPct val="3000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 money applied does not effect Interest charges until the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Following Month</a:t>
            </a:r>
          </a:p>
          <a:p>
            <a:pPr marL="1093788" marR="0" lvl="1" indent="-636588" algn="l" defTabSz="914400" rtl="0" eaLnBrk="1" fontAlgn="auto" latinLnBrk="0" hangingPunct="1">
              <a:lnSpc>
                <a:spcPct val="110000"/>
              </a:lnSpc>
              <a:spcBef>
                <a:spcPct val="15000"/>
              </a:spcBef>
              <a:spcAft>
                <a:spcPct val="30000"/>
              </a:spcAft>
              <a:buClr>
                <a:prstClr val="black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Calculates interest 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harges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the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Month-End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Principal Balance</a:t>
            </a:r>
          </a:p>
          <a:p>
            <a:pPr marL="552450" marR="0" lvl="0" indent="-552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52450" marR="0" lvl="0" indent="-552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52450" marR="0" lvl="0" indent="-552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41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4482129" y="227807"/>
            <a:ext cx="6007345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# 2 - Interest Accumulation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B1E2A10-5A8A-3341-B1CA-A2DF046C8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680" y="1633799"/>
            <a:ext cx="2437639" cy="493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3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$200,000</a:t>
            </a:r>
          </a:p>
          <a:p>
            <a:pPr marL="0" marR="0" lvl="0" indent="0" algn="l" defTabSz="914400" rtl="0" eaLnBrk="1" fontAlgn="base" latinLnBrk="0" hangingPunct="1">
              <a:lnSpc>
                <a:spcPts val="3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	       6%</a:t>
            </a:r>
          </a:p>
          <a:p>
            <a:pPr marL="0" marR="0" lvl="0" indent="0" algn="l" defTabSz="914400" rtl="0" eaLnBrk="1" fontAlgn="base" latinLnBrk="0" hangingPunct="1">
              <a:lnSpc>
                <a:spcPts val="3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$1,199</a:t>
            </a:r>
          </a:p>
          <a:p>
            <a:pPr marL="0" marR="0" lvl="0" indent="0" algn="l" defTabSz="914400" rtl="0" eaLnBrk="1" fontAlgn="base" latinLnBrk="0" hangingPunct="1">
              <a:lnSpc>
                <a:spcPts val="3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</a:t>
            </a:r>
            <a:r>
              <a:rPr kumimoji="0" lang="en-US" sz="3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 360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$431,677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$200,000</a:t>
            </a:r>
          </a:p>
          <a:p>
            <a:pPr marL="0" marR="0" lvl="0" indent="0" algn="l" defTabSz="914400" rtl="0" eaLnBrk="1" fontAlgn="base" latinLnBrk="0" hangingPunct="1">
              <a:lnSpc>
                <a:spcPts val="3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$231,677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9F59B7-30A9-2D42-AFC6-4DFBB234E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113" y="1695198"/>
            <a:ext cx="3487118" cy="47491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C40341D-D825-5341-8AD7-32014B903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571" y="1585642"/>
            <a:ext cx="3690955" cy="493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Principal loan amt: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Interest rate: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Monthly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pmt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 Months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(30-yrs):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Total repayment: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Principal loan amt: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r"/>
                <a:tab pos="2293938" algn="l"/>
              </a:tabLst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interest paid: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44F34D6-BF84-E746-9C86-BFE9ADDE6ECE}"/>
              </a:ext>
            </a:extLst>
          </p:cNvPr>
          <p:cNvSpPr/>
          <p:nvPr/>
        </p:nvSpPr>
        <p:spPr bwMode="auto">
          <a:xfrm rot="21315428">
            <a:off x="3481740" y="2913405"/>
            <a:ext cx="3889571" cy="1949025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“Real”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cost of our $200,000 Home…</a:t>
            </a:r>
          </a:p>
          <a:p>
            <a:pPr marL="0" marR="0" lvl="0" indent="0" algn="ctr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$ 431,677</a:t>
            </a:r>
          </a:p>
        </p:txBody>
      </p:sp>
    </p:spTree>
    <p:extLst>
      <p:ext uri="{BB962C8B-B14F-4D97-AF65-F5344CB8AC3E}">
        <p14:creationId xmlns:p14="http://schemas.microsoft.com/office/powerpoint/2010/main" val="34021265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B50D61-7C89-E040-B547-535EA4D42436}"/>
              </a:ext>
            </a:extLst>
          </p:cNvPr>
          <p:cNvSpPr/>
          <p:nvPr/>
        </p:nvSpPr>
        <p:spPr>
          <a:xfrm>
            <a:off x="4553171" y="142094"/>
            <a:ext cx="5794788" cy="76848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635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#3 – Mortgage Amortization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952375D-FFAB-9940-B077-560CFEC0F33E}"/>
              </a:ext>
            </a:extLst>
          </p:cNvPr>
          <p:cNvGraphicFramePr>
            <a:graphicFrameLocks noGrp="1"/>
          </p:cNvGraphicFramePr>
          <p:nvPr/>
        </p:nvGraphicFramePr>
        <p:xfrm>
          <a:off x="961884" y="1595270"/>
          <a:ext cx="9934834" cy="495604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61985">
                  <a:extLst>
                    <a:ext uri="{9D8B030D-6E8A-4147-A177-3AD203B41FA5}">
                      <a16:colId xmlns:a16="http://schemas.microsoft.com/office/drawing/2014/main" val="3564683688"/>
                    </a:ext>
                  </a:extLst>
                </a:gridCol>
                <a:gridCol w="1796760">
                  <a:extLst>
                    <a:ext uri="{9D8B030D-6E8A-4147-A177-3AD203B41FA5}">
                      <a16:colId xmlns:a16="http://schemas.microsoft.com/office/drawing/2014/main" val="2776505261"/>
                    </a:ext>
                  </a:extLst>
                </a:gridCol>
                <a:gridCol w="1592843">
                  <a:extLst>
                    <a:ext uri="{9D8B030D-6E8A-4147-A177-3AD203B41FA5}">
                      <a16:colId xmlns:a16="http://schemas.microsoft.com/office/drawing/2014/main" val="1362658523"/>
                    </a:ext>
                  </a:extLst>
                </a:gridCol>
                <a:gridCol w="1606694">
                  <a:extLst>
                    <a:ext uri="{9D8B030D-6E8A-4147-A177-3AD203B41FA5}">
                      <a16:colId xmlns:a16="http://schemas.microsoft.com/office/drawing/2014/main" val="1021332441"/>
                    </a:ext>
                  </a:extLst>
                </a:gridCol>
                <a:gridCol w="1682063">
                  <a:extLst>
                    <a:ext uri="{9D8B030D-6E8A-4147-A177-3AD203B41FA5}">
                      <a16:colId xmlns:a16="http://schemas.microsoft.com/office/drawing/2014/main" val="268520736"/>
                    </a:ext>
                  </a:extLst>
                </a:gridCol>
                <a:gridCol w="1794489">
                  <a:extLst>
                    <a:ext uri="{9D8B030D-6E8A-4147-A177-3AD203B41FA5}">
                      <a16:colId xmlns:a16="http://schemas.microsoft.com/office/drawing/2014/main" val="260408113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Principal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8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6%</a:t>
                      </a:r>
                    </a:p>
                    <a:p>
                      <a:pPr algn="ctr">
                        <a:lnSpc>
                          <a:spcPts val="208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Interest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Balance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Equity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Paid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234783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Month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b="1" u="none" dirty="0">
                        <a:solidFill>
                          <a:srgbClr val="C0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686875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Month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b="1" u="none" dirty="0">
                        <a:solidFill>
                          <a:srgbClr val="C0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224838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Year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542641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Year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885239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Year 10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endParaRPr lang="en-US" sz="8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864785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Year 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560420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Year 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71921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61B1B3B-DDFF-B84A-91AB-08DC4A044790}"/>
              </a:ext>
            </a:extLst>
          </p:cNvPr>
          <p:cNvSpPr txBox="1"/>
          <p:nvPr/>
        </p:nvSpPr>
        <p:spPr>
          <a:xfrm>
            <a:off x="2719073" y="2409452"/>
            <a:ext cx="1393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$199.10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1AB79-50C5-A240-A9E8-C39EB2EC00E7}"/>
              </a:ext>
            </a:extLst>
          </p:cNvPr>
          <p:cNvSpPr txBox="1"/>
          <p:nvPr/>
        </p:nvSpPr>
        <p:spPr>
          <a:xfrm>
            <a:off x="4296223" y="2406329"/>
            <a:ext cx="1393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D9139C-7063-624A-8789-2AFFA0F85C1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96534" flipH="1">
            <a:off x="7346949" y="5016360"/>
            <a:ext cx="1862389" cy="1281205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568E08-8CF7-044C-94DF-AAD018359B1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36571" flipH="1">
            <a:off x="5790091" y="4989479"/>
            <a:ext cx="1633762" cy="1281205"/>
          </a:xfrm>
          <a:prstGeom prst="rect">
            <a:avLst/>
          </a:prstGeom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ACF3267-00F9-6248-9D3E-91F238066E74}"/>
              </a:ext>
            </a:extLst>
          </p:cNvPr>
          <p:cNvSpPr txBox="1"/>
          <p:nvPr/>
        </p:nvSpPr>
        <p:spPr>
          <a:xfrm>
            <a:off x="4340678" y="3618979"/>
            <a:ext cx="1393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$988.77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5785C2-1701-A541-9EBF-039AF7913963}"/>
              </a:ext>
            </a:extLst>
          </p:cNvPr>
          <p:cNvSpPr txBox="1"/>
          <p:nvPr/>
        </p:nvSpPr>
        <p:spPr>
          <a:xfrm>
            <a:off x="5806211" y="3625414"/>
            <a:ext cx="1605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$197,544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1BAD76-5D26-EA49-947D-3FD9C179E088}"/>
              </a:ext>
            </a:extLst>
          </p:cNvPr>
          <p:cNvSpPr txBox="1"/>
          <p:nvPr/>
        </p:nvSpPr>
        <p:spPr>
          <a:xfrm>
            <a:off x="2553419" y="-28467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03541C-1E3E-8849-96C4-A08A31C282AB}"/>
              </a:ext>
            </a:extLst>
          </p:cNvPr>
          <p:cNvSpPr txBox="1"/>
          <p:nvPr/>
        </p:nvSpPr>
        <p:spPr>
          <a:xfrm>
            <a:off x="4176577" y="2983013"/>
            <a:ext cx="1393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$999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9961FFE8-23E0-3F41-8724-A3E3A4A47140}"/>
              </a:ext>
            </a:extLst>
          </p:cNvPr>
          <p:cNvSpPr/>
          <p:nvPr/>
        </p:nvSpPr>
        <p:spPr>
          <a:xfrm>
            <a:off x="5793854" y="2304995"/>
            <a:ext cx="2053017" cy="587713"/>
          </a:xfrm>
          <a:prstGeom prst="leftArrow">
            <a:avLst>
              <a:gd name="adj1" fmla="val 68172"/>
              <a:gd name="adj2" fmla="val 50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83%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Interest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B015EA-1B5F-8444-868E-F44F0CF84722}"/>
              </a:ext>
            </a:extLst>
          </p:cNvPr>
          <p:cNvSpPr txBox="1"/>
          <p:nvPr/>
        </p:nvSpPr>
        <p:spPr>
          <a:xfrm>
            <a:off x="2720870" y="2990848"/>
            <a:ext cx="1393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$200.10</a:t>
            </a:r>
          </a:p>
        </p:txBody>
      </p:sp>
      <p:sp>
        <p:nvSpPr>
          <p:cNvPr id="34" name="Left Arrow 33">
            <a:extLst>
              <a:ext uri="{FF2B5EF4-FFF2-40B4-BE49-F238E27FC236}">
                <a16:creationId xmlns:a16="http://schemas.microsoft.com/office/drawing/2014/main" id="{6535292D-1645-284D-88A4-C733C4414BA4}"/>
              </a:ext>
            </a:extLst>
          </p:cNvPr>
          <p:cNvSpPr/>
          <p:nvPr/>
        </p:nvSpPr>
        <p:spPr>
          <a:xfrm>
            <a:off x="4232653" y="2911924"/>
            <a:ext cx="2061672" cy="571005"/>
          </a:xfrm>
          <a:prstGeom prst="leftArrow">
            <a:avLst>
              <a:gd name="adj1" fmla="val 68172"/>
              <a:gd name="adj2" fmla="val 50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Difference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4EE8D0-0A74-324B-942A-20ED1B20D423}"/>
              </a:ext>
            </a:extLst>
          </p:cNvPr>
          <p:cNvSpPr txBox="1"/>
          <p:nvPr/>
        </p:nvSpPr>
        <p:spPr>
          <a:xfrm>
            <a:off x="2719073" y="3609084"/>
            <a:ext cx="1393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$210.33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B0D193-B4EB-1148-8A8B-5920242DC419}"/>
              </a:ext>
            </a:extLst>
          </p:cNvPr>
          <p:cNvSpPr txBox="1"/>
          <p:nvPr/>
        </p:nvSpPr>
        <p:spPr>
          <a:xfrm>
            <a:off x="9235555" y="3618979"/>
            <a:ext cx="1460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$14,389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D07C5B-74D0-2D4C-8991-23DCD9C0DFA0}"/>
              </a:ext>
            </a:extLst>
          </p:cNvPr>
          <p:cNvSpPr/>
          <p:nvPr/>
        </p:nvSpPr>
        <p:spPr>
          <a:xfrm>
            <a:off x="7540145" y="3632634"/>
            <a:ext cx="1367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$2,456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35BE76-60FD-0A48-AC79-AE5A531087ED}"/>
              </a:ext>
            </a:extLst>
          </p:cNvPr>
          <p:cNvSpPr/>
          <p:nvPr/>
        </p:nvSpPr>
        <p:spPr>
          <a:xfrm>
            <a:off x="2801546" y="4211829"/>
            <a:ext cx="1199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$267.22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876968-06CC-2A45-A377-153809032FA0}"/>
              </a:ext>
            </a:extLst>
          </p:cNvPr>
          <p:cNvSpPr/>
          <p:nvPr/>
        </p:nvSpPr>
        <p:spPr>
          <a:xfrm>
            <a:off x="4433082" y="4222165"/>
            <a:ext cx="1199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$931.88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AA8445-1953-974E-A9AD-F5F18683061E}"/>
              </a:ext>
            </a:extLst>
          </p:cNvPr>
          <p:cNvSpPr/>
          <p:nvPr/>
        </p:nvSpPr>
        <p:spPr>
          <a:xfrm>
            <a:off x="5929301" y="4219716"/>
            <a:ext cx="1353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$186,108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466412D-1ED9-974B-BF54-BAC47B9FEF1A}"/>
              </a:ext>
            </a:extLst>
          </p:cNvPr>
          <p:cNvSpPr/>
          <p:nvPr/>
        </p:nvSpPr>
        <p:spPr>
          <a:xfrm>
            <a:off x="7681770" y="4210073"/>
            <a:ext cx="1197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$13,891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C753CDA-6714-354B-B6E4-CC3F40C5469D}"/>
              </a:ext>
            </a:extLst>
          </p:cNvPr>
          <p:cNvSpPr/>
          <p:nvPr/>
        </p:nvSpPr>
        <p:spPr>
          <a:xfrm>
            <a:off x="9411481" y="4207840"/>
            <a:ext cx="1197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$71,946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8B1274C-5492-994F-A08F-19CC92629F44}"/>
              </a:ext>
            </a:extLst>
          </p:cNvPr>
          <p:cNvSpPr/>
          <p:nvPr/>
        </p:nvSpPr>
        <p:spPr>
          <a:xfrm>
            <a:off x="4514356" y="4083977"/>
            <a:ext cx="2765872" cy="718553"/>
          </a:xfrm>
          <a:prstGeom prst="rightArrow">
            <a:avLst>
              <a:gd name="adj1" fmla="val 60339"/>
              <a:gd name="adj2" fmla="val 66211"/>
            </a:avLst>
          </a:prstGeom>
          <a:solidFill>
            <a:srgbClr val="C000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$58,055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Interest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3B39071-728C-1F4B-9E6F-F666A59B7F5E}"/>
              </a:ext>
            </a:extLst>
          </p:cNvPr>
          <p:cNvSpPr/>
          <p:nvPr/>
        </p:nvSpPr>
        <p:spPr>
          <a:xfrm>
            <a:off x="4433081" y="4831546"/>
            <a:ext cx="1199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$838.66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EDF04B9-21F6-DA41-9A2B-1D661D64C0EE}"/>
              </a:ext>
            </a:extLst>
          </p:cNvPr>
          <p:cNvSpPr/>
          <p:nvPr/>
        </p:nvSpPr>
        <p:spPr>
          <a:xfrm>
            <a:off x="2802676" y="4814574"/>
            <a:ext cx="1199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$360.44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1A651E9-CF5C-C54B-A316-DB41AB9C4A38}"/>
              </a:ext>
            </a:extLst>
          </p:cNvPr>
          <p:cNvSpPr/>
          <p:nvPr/>
        </p:nvSpPr>
        <p:spPr>
          <a:xfrm>
            <a:off x="6000435" y="4801065"/>
            <a:ext cx="1353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$167,371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F799FA5-EB7A-7041-A883-F8B7A4BE9A0E}"/>
              </a:ext>
            </a:extLst>
          </p:cNvPr>
          <p:cNvSpPr/>
          <p:nvPr/>
        </p:nvSpPr>
        <p:spPr>
          <a:xfrm>
            <a:off x="7680042" y="4829996"/>
            <a:ext cx="1197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$32,628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E007397-C238-9048-A58C-76CF00376CE6}"/>
              </a:ext>
            </a:extLst>
          </p:cNvPr>
          <p:cNvSpPr/>
          <p:nvPr/>
        </p:nvSpPr>
        <p:spPr>
          <a:xfrm>
            <a:off x="9343251" y="4801065"/>
            <a:ext cx="1353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$143,892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F488118-454C-7C45-8C40-972F8DA0F056}"/>
              </a:ext>
            </a:extLst>
          </p:cNvPr>
          <p:cNvSpPr/>
          <p:nvPr/>
        </p:nvSpPr>
        <p:spPr>
          <a:xfrm>
            <a:off x="2816325" y="5416468"/>
            <a:ext cx="1199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$696.23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1997C8E-36CB-8349-B2E0-D5E9CEB1A959}"/>
              </a:ext>
            </a:extLst>
          </p:cNvPr>
          <p:cNvSpPr/>
          <p:nvPr/>
        </p:nvSpPr>
        <p:spPr>
          <a:xfrm>
            <a:off x="4433081" y="5434292"/>
            <a:ext cx="1199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$502.87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C7811BF-8D93-7048-99B8-47679EC52963}"/>
              </a:ext>
            </a:extLst>
          </p:cNvPr>
          <p:cNvSpPr/>
          <p:nvPr/>
        </p:nvSpPr>
        <p:spPr>
          <a:xfrm>
            <a:off x="6004190" y="5416467"/>
            <a:ext cx="1197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$99,877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EE2EC37-3168-0B45-9E5A-9E33BC6E1312}"/>
              </a:ext>
            </a:extLst>
          </p:cNvPr>
          <p:cNvSpPr/>
          <p:nvPr/>
        </p:nvSpPr>
        <p:spPr>
          <a:xfrm>
            <a:off x="7680042" y="5433656"/>
            <a:ext cx="1353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$100,122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3C828BC-D011-4B47-B92B-5B6AB8375AAD}"/>
              </a:ext>
            </a:extLst>
          </p:cNvPr>
          <p:cNvSpPr/>
          <p:nvPr/>
        </p:nvSpPr>
        <p:spPr>
          <a:xfrm>
            <a:off x="9341071" y="5416466"/>
            <a:ext cx="1353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$302,173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699D1F0-7286-6D41-9FD8-6DBE7B74826E}"/>
              </a:ext>
            </a:extLst>
          </p:cNvPr>
          <p:cNvSpPr/>
          <p:nvPr/>
        </p:nvSpPr>
        <p:spPr>
          <a:xfrm>
            <a:off x="3543639" y="6018361"/>
            <a:ext cx="4849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Original Principal Amount: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$200,000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3F0C457-6BEC-C040-8219-7EC07534A15A}"/>
              </a:ext>
            </a:extLst>
          </p:cNvPr>
          <p:cNvSpPr/>
          <p:nvPr/>
        </p:nvSpPr>
        <p:spPr>
          <a:xfrm>
            <a:off x="9341071" y="6018361"/>
            <a:ext cx="1353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$431,677</a:t>
            </a:r>
          </a:p>
        </p:txBody>
      </p:sp>
      <p:sp>
        <p:nvSpPr>
          <p:cNvPr id="23" name="12-Point Star 22">
            <a:extLst>
              <a:ext uri="{FF2B5EF4-FFF2-40B4-BE49-F238E27FC236}">
                <a16:creationId xmlns:a16="http://schemas.microsoft.com/office/drawing/2014/main" id="{C734357E-EED6-5846-B40D-39BA55D1C224}"/>
              </a:ext>
            </a:extLst>
          </p:cNvPr>
          <p:cNvSpPr/>
          <p:nvPr/>
        </p:nvSpPr>
        <p:spPr>
          <a:xfrm>
            <a:off x="8136037" y="5419125"/>
            <a:ext cx="1322209" cy="1198858"/>
          </a:xfrm>
          <a:prstGeom prst="star12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F23C3-D417-414C-81F1-B26430C6777B}"/>
              </a:ext>
            </a:extLst>
          </p:cNvPr>
          <p:cNvSpPr txBox="1"/>
          <p:nvPr/>
        </p:nvSpPr>
        <p:spPr>
          <a:xfrm>
            <a:off x="8260861" y="5741994"/>
            <a:ext cx="10725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115%</a:t>
            </a:r>
          </a:p>
          <a:p>
            <a:pPr marL="0" marR="0" lvl="0" indent="0" algn="ctr" defTabSz="914400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391E9C-729E-DF4C-821C-4300B0D073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95529" flipH="1">
            <a:off x="846796" y="4951049"/>
            <a:ext cx="1677508" cy="1321897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851B8D-39F4-0A44-9E81-6EC9D6E6046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9127" flipH="1">
            <a:off x="884827" y="3769616"/>
            <a:ext cx="1579280" cy="1323338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3BB715-4D91-704A-ABE3-0BC45EECFD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26072" flipH="1">
            <a:off x="7448934" y="3749623"/>
            <a:ext cx="1652577" cy="1357377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7002A8-B452-0A45-9F48-A523D0C2E5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36256" flipH="1">
            <a:off x="9191169" y="3730856"/>
            <a:ext cx="1654299" cy="1350020"/>
          </a:xfrm>
          <a:prstGeom prst="rect">
            <a:avLst/>
          </a:prstGeom>
          <a:ln>
            <a:noFill/>
          </a:ln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D6773C5D-537D-024E-8098-3D41B0DE23F6}"/>
              </a:ext>
            </a:extLst>
          </p:cNvPr>
          <p:cNvSpPr/>
          <p:nvPr/>
        </p:nvSpPr>
        <p:spPr>
          <a:xfrm>
            <a:off x="2917052" y="5305361"/>
            <a:ext cx="2742518" cy="686777"/>
          </a:xfrm>
          <a:prstGeom prst="rightArrow">
            <a:avLst>
              <a:gd name="adj1" fmla="val 60339"/>
              <a:gd name="adj2" fmla="val 70143"/>
            </a:avLst>
          </a:prstGeom>
          <a:solidFill>
            <a:srgbClr val="C000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Half-way mark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58600E-6C34-4D6C-A381-C03516B2C9BC}"/>
              </a:ext>
            </a:extLst>
          </p:cNvPr>
          <p:cNvSpPr txBox="1"/>
          <p:nvPr/>
        </p:nvSpPr>
        <p:spPr>
          <a:xfrm>
            <a:off x="1844040" y="1110091"/>
            <a:ext cx="850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 on $200,000 - 6% Interest Rate – 360 Months Term</a:t>
            </a:r>
          </a:p>
        </p:txBody>
      </p:sp>
    </p:spTree>
    <p:extLst>
      <p:ext uri="{BB962C8B-B14F-4D97-AF65-F5344CB8AC3E}">
        <p14:creationId xmlns:p14="http://schemas.microsoft.com/office/powerpoint/2010/main" val="21845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000"/>
                            </p:stCondLst>
                            <p:childTnLst>
                              <p:par>
                                <p:cTn id="15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29" grpId="0"/>
      <p:bldP spid="2" grpId="0" animBg="1"/>
      <p:bldP spid="33" grpId="0"/>
      <p:bldP spid="34" grpId="0" animBg="1"/>
      <p:bldP spid="35" grpId="0"/>
      <p:bldP spid="26" grpId="0"/>
      <p:bldP spid="25" grpId="0"/>
      <p:bldP spid="28" grpId="0"/>
      <p:bldP spid="37" grpId="0"/>
      <p:bldP spid="38" grpId="0"/>
      <p:bldP spid="39" grpId="0"/>
      <p:bldP spid="40" grpId="0"/>
      <p:bldP spid="15" grpId="0" animBg="1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1" grpId="0"/>
      <p:bldP spid="52" grpId="0"/>
      <p:bldP spid="23" grpId="0" animBg="1"/>
      <p:bldP spid="11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7E1471-89A2-3049-AC52-00E1CD8AC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58" y="189786"/>
            <a:ext cx="11599333" cy="6478427"/>
          </a:xfrm>
          <a:prstGeom prst="rect">
            <a:avLst/>
          </a:prstGeom>
          <a:ln>
            <a:solidFill>
              <a:srgbClr val="FFFF00"/>
            </a:solidFill>
          </a:ln>
          <a:effectLst/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3A48D515-3B7B-A640-BCCE-4CC46382D0BD}"/>
              </a:ext>
            </a:extLst>
          </p:cNvPr>
          <p:cNvSpPr/>
          <p:nvPr/>
        </p:nvSpPr>
        <p:spPr>
          <a:xfrm>
            <a:off x="8017566" y="1827495"/>
            <a:ext cx="2406636" cy="678479"/>
          </a:xfrm>
          <a:prstGeom prst="rightArrow">
            <a:avLst>
              <a:gd name="adj1" fmla="val 56995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Interest Year 1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29ABB7DB-7DB4-A648-A133-84ED4A70E84C}"/>
              </a:ext>
            </a:extLst>
          </p:cNvPr>
          <p:cNvSpPr/>
          <p:nvPr/>
        </p:nvSpPr>
        <p:spPr>
          <a:xfrm>
            <a:off x="8718907" y="6133832"/>
            <a:ext cx="1629042" cy="609706"/>
          </a:xfrm>
          <a:prstGeom prst="rightArrow">
            <a:avLst>
              <a:gd name="adj1" fmla="val 65265"/>
              <a:gd name="adj2" fmla="val 723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 15</a:t>
            </a:r>
          </a:p>
        </p:txBody>
      </p:sp>
      <p:sp>
        <p:nvSpPr>
          <p:cNvPr id="8" name="Explosion 2 7">
            <a:extLst>
              <a:ext uri="{FF2B5EF4-FFF2-40B4-BE49-F238E27FC236}">
                <a16:creationId xmlns:a16="http://schemas.microsoft.com/office/drawing/2014/main" id="{00CC838A-EB76-2D42-AECF-AFB5337995CC}"/>
              </a:ext>
            </a:extLst>
          </p:cNvPr>
          <p:cNvSpPr/>
          <p:nvPr/>
        </p:nvSpPr>
        <p:spPr>
          <a:xfrm>
            <a:off x="2680101" y="2239757"/>
            <a:ext cx="4900817" cy="2837335"/>
          </a:xfrm>
          <a:prstGeom prst="irregularSeal2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  <a:effectLst>
            <a:outerShdw blurRad="63500" dist="508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is a Better Way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7673F8-E8DB-594F-AAE0-8BF3B8885A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31453" flipH="1">
            <a:off x="10357598" y="4386500"/>
            <a:ext cx="1470803" cy="1253860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3F4029-AD67-8944-A44A-133D3F8F6C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6045" flipH="1">
            <a:off x="10372146" y="5952939"/>
            <a:ext cx="1470803" cy="1129012"/>
          </a:xfrm>
          <a:prstGeom prst="rect">
            <a:avLst/>
          </a:prstGeom>
          <a:ln>
            <a:noFill/>
          </a:ln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53917F1D-6025-6540-8174-44050B0B381F}"/>
              </a:ext>
            </a:extLst>
          </p:cNvPr>
          <p:cNvSpPr/>
          <p:nvPr/>
        </p:nvSpPr>
        <p:spPr>
          <a:xfrm>
            <a:off x="8718907" y="4708577"/>
            <a:ext cx="1629042" cy="609706"/>
          </a:xfrm>
          <a:prstGeom prst="rightArrow">
            <a:avLst>
              <a:gd name="adj1" fmla="val 65265"/>
              <a:gd name="adj2" fmla="val 723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 10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53DFDB3-EE94-5B43-865B-B4B6E61BE368}"/>
              </a:ext>
            </a:extLst>
          </p:cNvPr>
          <p:cNvSpPr/>
          <p:nvPr/>
        </p:nvSpPr>
        <p:spPr>
          <a:xfrm>
            <a:off x="8804554" y="2974530"/>
            <a:ext cx="1629042" cy="678479"/>
          </a:xfrm>
          <a:prstGeom prst="rightArrow">
            <a:avLst>
              <a:gd name="adj1" fmla="val 56995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 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A87ED9-C0FE-4A4F-8345-B0FE281B84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7250" flipH="1">
            <a:off x="10354899" y="2749668"/>
            <a:ext cx="1470803" cy="1155455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5270B8-3A83-B149-9B2C-6A403D398C7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31453" flipH="1">
            <a:off x="10365816" y="1529963"/>
            <a:ext cx="1470803" cy="11642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15094</TotalTime>
  <Words>2106</Words>
  <Application>Microsoft Office PowerPoint</Application>
  <PresentationFormat>Widescreen</PresentationFormat>
  <Paragraphs>629</Paragraphs>
  <Slides>50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Arial</vt:lpstr>
      <vt:lpstr>Arial Bold</vt:lpstr>
      <vt:lpstr>Arial Bold Italic</vt:lpstr>
      <vt:lpstr>Arial Italic</vt:lpstr>
      <vt:lpstr>Arial Narrow</vt:lpstr>
      <vt:lpstr>Arial Unicode MS</vt:lpstr>
      <vt:lpstr>Arrows1</vt:lpstr>
      <vt:lpstr>Calibri</vt:lpstr>
      <vt:lpstr>Calibri Light</vt:lpstr>
      <vt:lpstr>Cambria</vt:lpstr>
      <vt:lpstr>Copperplate</vt:lpstr>
      <vt:lpstr>Lucida Grande</vt:lpstr>
      <vt:lpstr>Wingdings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Ryan</dc:creator>
  <cp:lastModifiedBy>Mac Saunders</cp:lastModifiedBy>
  <cp:revision>1192</cp:revision>
  <cp:lastPrinted>2019-12-17T03:34:22Z</cp:lastPrinted>
  <dcterms:created xsi:type="dcterms:W3CDTF">2019-10-18T18:13:24Z</dcterms:created>
  <dcterms:modified xsi:type="dcterms:W3CDTF">2021-07-27T15:32:26Z</dcterms:modified>
</cp:coreProperties>
</file>